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910" r:id="rId4"/>
  </p:sldMasterIdLst>
  <p:notesMasterIdLst>
    <p:notesMasterId r:id="rId29"/>
  </p:notesMasterIdLst>
  <p:handoutMasterIdLst>
    <p:handoutMasterId r:id="rId30"/>
  </p:handoutMasterIdLst>
  <p:sldIdLst>
    <p:sldId id="258" r:id="rId5"/>
    <p:sldId id="306" r:id="rId6"/>
    <p:sldId id="307" r:id="rId7"/>
    <p:sldId id="296" r:id="rId8"/>
    <p:sldId id="299" r:id="rId9"/>
    <p:sldId id="322" r:id="rId10"/>
    <p:sldId id="308" r:id="rId11"/>
    <p:sldId id="298" r:id="rId12"/>
    <p:sldId id="304" r:id="rId13"/>
    <p:sldId id="301" r:id="rId14"/>
    <p:sldId id="309" r:id="rId15"/>
    <p:sldId id="303" r:id="rId16"/>
    <p:sldId id="312" r:id="rId17"/>
    <p:sldId id="313" r:id="rId18"/>
    <p:sldId id="314" r:id="rId19"/>
    <p:sldId id="310" r:id="rId20"/>
    <p:sldId id="315" r:id="rId21"/>
    <p:sldId id="305" r:id="rId22"/>
    <p:sldId id="311" r:id="rId23"/>
    <p:sldId id="318" r:id="rId24"/>
    <p:sldId id="317" r:id="rId25"/>
    <p:sldId id="316" r:id="rId26"/>
    <p:sldId id="302" r:id="rId27"/>
    <p:sldId id="321" r:id="rId28"/>
  </p:sldIdLst>
  <p:sldSz cx="12192000" cy="6858000"/>
  <p:notesSz cx="6858000" cy="9144000"/>
  <p:defaultTextStyle>
    <a:defPPr>
      <a:defRPr lang="ko-KR"/>
    </a:defPPr>
    <a:lvl1pPr marL="0" algn="l" defTabSz="1172261" rtl="0" eaLnBrk="1" latinLnBrk="1" hangingPunct="1">
      <a:defRPr sz="2308" kern="1200">
        <a:solidFill>
          <a:schemeClr val="tx1"/>
        </a:solidFill>
        <a:latin typeface="+mn-lt"/>
        <a:ea typeface="+mn-ea"/>
        <a:cs typeface="+mn-cs"/>
      </a:defRPr>
    </a:lvl1pPr>
    <a:lvl2pPr marL="586130" algn="l" defTabSz="1172261" rtl="0" eaLnBrk="1" latinLnBrk="1" hangingPunct="1">
      <a:defRPr sz="2308" kern="1200">
        <a:solidFill>
          <a:schemeClr val="tx1"/>
        </a:solidFill>
        <a:latin typeface="+mn-lt"/>
        <a:ea typeface="+mn-ea"/>
        <a:cs typeface="+mn-cs"/>
      </a:defRPr>
    </a:lvl2pPr>
    <a:lvl3pPr marL="1172261" algn="l" defTabSz="1172261" rtl="0" eaLnBrk="1" latinLnBrk="1" hangingPunct="1">
      <a:defRPr sz="2308" kern="1200">
        <a:solidFill>
          <a:schemeClr val="tx1"/>
        </a:solidFill>
        <a:latin typeface="+mn-lt"/>
        <a:ea typeface="+mn-ea"/>
        <a:cs typeface="+mn-cs"/>
      </a:defRPr>
    </a:lvl3pPr>
    <a:lvl4pPr marL="1758391" algn="l" defTabSz="1172261" rtl="0" eaLnBrk="1" latinLnBrk="1" hangingPunct="1">
      <a:defRPr sz="2308" kern="1200">
        <a:solidFill>
          <a:schemeClr val="tx1"/>
        </a:solidFill>
        <a:latin typeface="+mn-lt"/>
        <a:ea typeface="+mn-ea"/>
        <a:cs typeface="+mn-cs"/>
      </a:defRPr>
    </a:lvl4pPr>
    <a:lvl5pPr marL="2344522" algn="l" defTabSz="1172261" rtl="0" eaLnBrk="1" latinLnBrk="1" hangingPunct="1">
      <a:defRPr sz="2308" kern="1200">
        <a:solidFill>
          <a:schemeClr val="tx1"/>
        </a:solidFill>
        <a:latin typeface="+mn-lt"/>
        <a:ea typeface="+mn-ea"/>
        <a:cs typeface="+mn-cs"/>
      </a:defRPr>
    </a:lvl5pPr>
    <a:lvl6pPr marL="2930652" algn="l" defTabSz="1172261" rtl="0" eaLnBrk="1" latinLnBrk="1" hangingPunct="1">
      <a:defRPr sz="2308" kern="1200">
        <a:solidFill>
          <a:schemeClr val="tx1"/>
        </a:solidFill>
        <a:latin typeface="+mn-lt"/>
        <a:ea typeface="+mn-ea"/>
        <a:cs typeface="+mn-cs"/>
      </a:defRPr>
    </a:lvl6pPr>
    <a:lvl7pPr marL="3516782" algn="l" defTabSz="1172261" rtl="0" eaLnBrk="1" latinLnBrk="1" hangingPunct="1">
      <a:defRPr sz="2308" kern="1200">
        <a:solidFill>
          <a:schemeClr val="tx1"/>
        </a:solidFill>
        <a:latin typeface="+mn-lt"/>
        <a:ea typeface="+mn-ea"/>
        <a:cs typeface="+mn-cs"/>
      </a:defRPr>
    </a:lvl7pPr>
    <a:lvl8pPr marL="4102913" algn="l" defTabSz="1172261" rtl="0" eaLnBrk="1" latinLnBrk="1" hangingPunct="1">
      <a:defRPr sz="2308" kern="1200">
        <a:solidFill>
          <a:schemeClr val="tx1"/>
        </a:solidFill>
        <a:latin typeface="+mn-lt"/>
        <a:ea typeface="+mn-ea"/>
        <a:cs typeface="+mn-cs"/>
      </a:defRPr>
    </a:lvl8pPr>
    <a:lvl9pPr marL="4689043" algn="l" defTabSz="1172261" rtl="0" eaLnBrk="1" latinLnBrk="1" hangingPunct="1">
      <a:defRPr sz="230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1273" autoAdjust="0"/>
  </p:normalViewPr>
  <p:slideViewPr>
    <p:cSldViewPr>
      <p:cViewPr>
        <p:scale>
          <a:sx n="75" d="100"/>
          <a:sy n="75" d="100"/>
        </p:scale>
        <p:origin x="528" y="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4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155A2-2999-4E0D-A9E9-795E82A7C8DF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21B2D5-2920-4942-A82E-16DE0B5B3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2688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086328-23DF-491D-9469-F0ACCEDFFA7C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C7529-2508-4350-9485-4E8CCE1DF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79866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172261" rtl="0" eaLnBrk="1" latinLnBrk="1" hangingPunct="1">
      <a:defRPr sz="1538" kern="1200">
        <a:solidFill>
          <a:schemeClr val="tx1"/>
        </a:solidFill>
        <a:latin typeface="+mn-lt"/>
        <a:ea typeface="+mn-ea"/>
        <a:cs typeface="+mn-cs"/>
      </a:defRPr>
    </a:lvl1pPr>
    <a:lvl2pPr marL="586130" algn="l" defTabSz="1172261" rtl="0" eaLnBrk="1" latinLnBrk="1" hangingPunct="1">
      <a:defRPr sz="1538" kern="1200">
        <a:solidFill>
          <a:schemeClr val="tx1"/>
        </a:solidFill>
        <a:latin typeface="+mn-lt"/>
        <a:ea typeface="+mn-ea"/>
        <a:cs typeface="+mn-cs"/>
      </a:defRPr>
    </a:lvl2pPr>
    <a:lvl3pPr marL="1172261" algn="l" defTabSz="1172261" rtl="0" eaLnBrk="1" latinLnBrk="1" hangingPunct="1">
      <a:defRPr sz="1538" kern="1200">
        <a:solidFill>
          <a:schemeClr val="tx1"/>
        </a:solidFill>
        <a:latin typeface="+mn-lt"/>
        <a:ea typeface="+mn-ea"/>
        <a:cs typeface="+mn-cs"/>
      </a:defRPr>
    </a:lvl3pPr>
    <a:lvl4pPr marL="1758391" algn="l" defTabSz="1172261" rtl="0" eaLnBrk="1" latinLnBrk="1" hangingPunct="1">
      <a:defRPr sz="1538" kern="1200">
        <a:solidFill>
          <a:schemeClr val="tx1"/>
        </a:solidFill>
        <a:latin typeface="+mn-lt"/>
        <a:ea typeface="+mn-ea"/>
        <a:cs typeface="+mn-cs"/>
      </a:defRPr>
    </a:lvl4pPr>
    <a:lvl5pPr marL="2344522" algn="l" defTabSz="1172261" rtl="0" eaLnBrk="1" latinLnBrk="1" hangingPunct="1">
      <a:defRPr sz="1538" kern="1200">
        <a:solidFill>
          <a:schemeClr val="tx1"/>
        </a:solidFill>
        <a:latin typeface="+mn-lt"/>
        <a:ea typeface="+mn-ea"/>
        <a:cs typeface="+mn-cs"/>
      </a:defRPr>
    </a:lvl5pPr>
    <a:lvl6pPr marL="2930652" algn="l" defTabSz="1172261" rtl="0" eaLnBrk="1" latinLnBrk="1" hangingPunct="1">
      <a:defRPr sz="1538" kern="1200">
        <a:solidFill>
          <a:schemeClr val="tx1"/>
        </a:solidFill>
        <a:latin typeface="+mn-lt"/>
        <a:ea typeface="+mn-ea"/>
        <a:cs typeface="+mn-cs"/>
      </a:defRPr>
    </a:lvl6pPr>
    <a:lvl7pPr marL="3516782" algn="l" defTabSz="1172261" rtl="0" eaLnBrk="1" latinLnBrk="1" hangingPunct="1">
      <a:defRPr sz="1538" kern="1200">
        <a:solidFill>
          <a:schemeClr val="tx1"/>
        </a:solidFill>
        <a:latin typeface="+mn-lt"/>
        <a:ea typeface="+mn-ea"/>
        <a:cs typeface="+mn-cs"/>
      </a:defRPr>
    </a:lvl7pPr>
    <a:lvl8pPr marL="4102913" algn="l" defTabSz="1172261" rtl="0" eaLnBrk="1" latinLnBrk="1" hangingPunct="1">
      <a:defRPr sz="1538" kern="1200">
        <a:solidFill>
          <a:schemeClr val="tx1"/>
        </a:solidFill>
        <a:latin typeface="+mn-lt"/>
        <a:ea typeface="+mn-ea"/>
        <a:cs typeface="+mn-cs"/>
      </a:defRPr>
    </a:lvl8pPr>
    <a:lvl9pPr marL="4689043" algn="l" defTabSz="1172261" rtl="0" eaLnBrk="1" latinLnBrk="1" hangingPunct="1">
      <a:defRPr sz="15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5457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106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106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73414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9714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9714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1493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Bm</a:t>
            </a:r>
            <a:r>
              <a:rPr lang="en-US" altLang="ko-KR" baseline="0" dirty="0" smtClean="0"/>
              <a:t> canvas </a:t>
            </a:r>
            <a:r>
              <a:rPr lang="ko-KR" altLang="en-US" baseline="0" dirty="0" smtClean="0"/>
              <a:t>뒤쪽으로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9714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9714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971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254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651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02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278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172261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dirty="0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김지윤</a:t>
            </a:r>
            <a:r>
              <a:rPr lang="en-US" altLang="ko-KR" sz="1600" b="1" dirty="0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(PM) / </a:t>
            </a:r>
            <a:r>
              <a:rPr lang="ko-KR" altLang="en-US" sz="1600" b="1" dirty="0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이재욱 </a:t>
            </a:r>
            <a:r>
              <a:rPr lang="en-US" altLang="ko-KR" sz="1600" b="1" dirty="0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/ </a:t>
            </a:r>
            <a:r>
              <a:rPr lang="ko-KR" altLang="en-US" sz="1600" b="1" dirty="0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이준영 </a:t>
            </a:r>
            <a:r>
              <a:rPr lang="en-US" altLang="ko-KR" sz="1600" b="1" dirty="0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/ </a:t>
            </a:r>
            <a:r>
              <a:rPr lang="ko-KR" altLang="en-US" sz="1600" b="1" dirty="0" err="1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조연진</a:t>
            </a:r>
            <a:r>
              <a:rPr lang="ko-KR" altLang="en-US" sz="1600" b="1" dirty="0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 </a:t>
            </a:r>
            <a:r>
              <a:rPr lang="en-US" altLang="ko-KR" sz="1600" b="1" dirty="0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/ </a:t>
            </a:r>
            <a:r>
              <a:rPr lang="ko-KR" altLang="en-US" sz="1600" b="1" dirty="0" smtClean="0">
                <a:solidFill>
                  <a:srgbClr val="000000"/>
                </a:solidFill>
                <a:latin typeface="맑은 고딕" pitchFamily="50" charset="-127"/>
                <a:ea typeface="+mn-ea"/>
              </a:rPr>
              <a:t>편유진</a:t>
            </a:r>
            <a:endParaRPr lang="en-US" altLang="ko-KR" sz="1600" b="1" dirty="0" smtClean="0">
              <a:solidFill>
                <a:srgbClr val="000000"/>
              </a:solidFill>
              <a:latin typeface="맑은 고딕" pitchFamily="50" charset="-127"/>
              <a:ea typeface="+mn-ea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1068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079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283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172261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b="1" dirty="0" smtClean="0">
              <a:solidFill>
                <a:srgbClr val="000000"/>
              </a:solidFill>
              <a:latin typeface="맑은 고딕" pitchFamily="50" charset="-127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C7529-2508-4350-9485-4E8CCE1DFFA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106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3.png"/><Relationship Id="rId4" Type="http://schemas.openxmlformats.org/officeDocument/2006/relationships/oleObject" Target="../embeddings/oleObject1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11722743" y="6634165"/>
            <a:ext cx="262570" cy="248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49847" rIns="49847"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ctr" fontAlgn="base" latinLnBrk="0">
              <a:spcBef>
                <a:spcPct val="45000"/>
              </a:spcBef>
              <a:spcAft>
                <a:spcPct val="0"/>
              </a:spcAft>
              <a:defRPr/>
            </a:pPr>
            <a:fld id="{69433834-DFBF-4B43-8B31-BFA41EFFE721}" type="slidenum">
              <a:rPr kumimoji="0" lang="en-US" altLang="ko-KR" sz="1015" i="1" smtClean="0">
                <a:solidFill>
                  <a:srgbClr val="000000"/>
                </a:solidFill>
              </a:rPr>
              <a:pPr algn="ctr" fontAlgn="base" latinLnBrk="0">
                <a:spcBef>
                  <a:spcPct val="45000"/>
                </a:spcBef>
                <a:spcAft>
                  <a:spcPct val="0"/>
                </a:spcAft>
                <a:defRPr/>
              </a:pPr>
              <a:t>‹#›</a:t>
            </a:fld>
            <a:endParaRPr kumimoji="0" lang="en-US" altLang="ko-KR" sz="1015" i="1" dirty="0" smtClean="0">
              <a:solidFill>
                <a:srgbClr val="000000"/>
              </a:solidFill>
            </a:endParaRPr>
          </a:p>
        </p:txBody>
      </p:sp>
      <p:sp>
        <p:nvSpPr>
          <p:cNvPr id="7" name="Line 2"/>
          <p:cNvSpPr>
            <a:spLocks noChangeShapeType="1"/>
          </p:cNvSpPr>
          <p:nvPr/>
        </p:nvSpPr>
        <p:spPr bwMode="auto">
          <a:xfrm>
            <a:off x="969117" y="6669088"/>
            <a:ext cx="11222892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4392" tIns="42196" rIns="84392" bIns="42196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1108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8" name="Picture 9" descr="SKNS(영문)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10" y="6537329"/>
            <a:ext cx="133838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 descr="SKNS(영문)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10" y="6537329"/>
            <a:ext cx="133838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5"/>
          <p:cNvSpPr>
            <a:spLocks noChangeArrowheads="1"/>
          </p:cNvSpPr>
          <p:nvPr userDrawn="1"/>
        </p:nvSpPr>
        <p:spPr bwMode="auto">
          <a:xfrm>
            <a:off x="6010754" y="110269"/>
            <a:ext cx="170497" cy="255712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DDDDDD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4392" tIns="42196" rIns="84392" bIns="42196" anchor="ctr"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ctr" eaLnBrk="1" fontAlgn="base" hangingPunct="1">
              <a:spcBef>
                <a:spcPct val="50000"/>
              </a:spcBef>
              <a:spcAft>
                <a:spcPct val="0"/>
              </a:spcAft>
            </a:pPr>
            <a:endParaRPr lang="ko-KR" altLang="en-US" sz="1108" b="1" smtClean="0">
              <a:solidFill>
                <a:srgbClr val="000000"/>
              </a:solidFill>
              <a:latin typeface="Trebuchet MS" pitchFamily="34" charset="0"/>
            </a:endParaRPr>
          </a:p>
        </p:txBody>
      </p:sp>
      <p:graphicFrame>
        <p:nvGraphicFramePr>
          <p:cNvPr id="11" name="Object 6"/>
          <p:cNvGraphicFramePr>
            <a:graphicFrameLocks noChangeAspect="1"/>
          </p:cNvGraphicFramePr>
          <p:nvPr userDrawn="1"/>
        </p:nvGraphicFramePr>
        <p:xfrm>
          <a:off x="3925281" y="1"/>
          <a:ext cx="4077676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24" name="Image" r:id="rId4" imgW="5701587" imgH="6679365" progId="">
                  <p:embed/>
                </p:oleObj>
              </mc:Choice>
              <mc:Fallback>
                <p:oleObj name="Image" r:id="rId4" imgW="5701587" imgH="6679365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clrChange>
                          <a:clrFrom>
                            <a:srgbClr val="DDDDDD"/>
                          </a:clrFrom>
                          <a:clrTo>
                            <a:srgbClr val="DDDDDD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89336"/>
                      <a:stretch>
                        <a:fillRect/>
                      </a:stretch>
                    </p:blipFill>
                    <p:spPr bwMode="auto">
                      <a:xfrm>
                        <a:off x="3925281" y="1"/>
                        <a:ext cx="4077676" cy="476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BE0E3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7"/>
          <p:cNvGraphicFramePr>
            <a:graphicFrameLocks noChangeAspect="1"/>
          </p:cNvGraphicFramePr>
          <p:nvPr userDrawn="1"/>
        </p:nvGraphicFramePr>
        <p:xfrm>
          <a:off x="6797434" y="1"/>
          <a:ext cx="5369169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25" name="Image" r:id="rId6" imgW="5650794" imgH="4749206" progId="">
                  <p:embed/>
                </p:oleObj>
              </mc:Choice>
              <mc:Fallback>
                <p:oleObj name="Image" r:id="rId6" imgW="5650794" imgH="4749206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85551"/>
                      <a:stretch>
                        <a:fillRect/>
                      </a:stretch>
                    </p:blipFill>
                    <p:spPr bwMode="auto">
                      <a:xfrm>
                        <a:off x="6797434" y="1"/>
                        <a:ext cx="5369169" cy="476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BE0E3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Line 8"/>
          <p:cNvSpPr>
            <a:spLocks noChangeShapeType="1"/>
          </p:cNvSpPr>
          <p:nvPr userDrawn="1"/>
        </p:nvSpPr>
        <p:spPr bwMode="auto">
          <a:xfrm>
            <a:off x="0" y="476250"/>
            <a:ext cx="12192000" cy="0"/>
          </a:xfrm>
          <a:prstGeom prst="line">
            <a:avLst/>
          </a:prstGeom>
          <a:noFill/>
          <a:ln w="19050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lIns="84392" tIns="42196" rIns="84392" bIns="42196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1108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" name="제목 1"/>
          <p:cNvSpPr>
            <a:spLocks noGrp="1"/>
          </p:cNvSpPr>
          <p:nvPr>
            <p:ph type="ctrTitle"/>
          </p:nvPr>
        </p:nvSpPr>
        <p:spPr>
          <a:xfrm>
            <a:off x="177254" y="2"/>
            <a:ext cx="7336753" cy="476250"/>
          </a:xfrm>
          <a:prstGeom prst="rect">
            <a:avLst/>
          </a:prstGeom>
        </p:spPr>
        <p:txBody>
          <a:bodyPr/>
          <a:lstStyle>
            <a:lvl1pPr algn="l">
              <a:defRPr sz="2216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21051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22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0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0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4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4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0" y="6356354"/>
            <a:ext cx="2844800" cy="365125"/>
          </a:xfrm>
          <a:prstGeom prst="rect">
            <a:avLst/>
          </a:prstGeom>
        </p:spPr>
        <p:txBody>
          <a:bodyPr/>
          <a:lstStyle/>
          <a:p>
            <a:fld id="{CC6D4735-A501-47A3-9E13-7F18E703319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606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S002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141" y="2395"/>
            <a:ext cx="12192000" cy="686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9" name="Line 2"/>
          <p:cNvSpPr>
            <a:spLocks noChangeShapeType="1"/>
          </p:cNvSpPr>
          <p:nvPr/>
        </p:nvSpPr>
        <p:spPr bwMode="auto">
          <a:xfrm>
            <a:off x="969117" y="6669088"/>
            <a:ext cx="11222892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4392" tIns="42196" rIns="84392" bIns="42196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1108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080" name="Picture 9" descr="SKNS(영문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10" y="6537329"/>
            <a:ext cx="133838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Line 13"/>
          <p:cNvSpPr>
            <a:spLocks noChangeShapeType="1"/>
          </p:cNvSpPr>
          <p:nvPr userDrawn="1"/>
        </p:nvSpPr>
        <p:spPr bwMode="auto">
          <a:xfrm flipV="1">
            <a:off x="2285118" y="2436814"/>
            <a:ext cx="9219132" cy="0"/>
          </a:xfrm>
          <a:prstGeom prst="line">
            <a:avLst/>
          </a:prstGeom>
          <a:noFill/>
          <a:ln w="28575">
            <a:solidFill>
              <a:srgbClr val="333333"/>
            </a:solidFill>
            <a:round/>
            <a:headEnd/>
            <a:tailEnd/>
          </a:ln>
        </p:spPr>
        <p:txBody>
          <a:bodyPr wrap="none" lIns="49847" rIns="49847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1200" b="1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1374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74" r:id="rId2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062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062">
          <a:solidFill>
            <a:schemeClr val="tx2"/>
          </a:solidFill>
          <a:latin typeface="굴림" charset="-127"/>
          <a:ea typeface="굴림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062">
          <a:solidFill>
            <a:schemeClr val="tx2"/>
          </a:solidFill>
          <a:latin typeface="굴림" charset="-127"/>
          <a:ea typeface="굴림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062">
          <a:solidFill>
            <a:schemeClr val="tx2"/>
          </a:solidFill>
          <a:latin typeface="굴림" charset="-127"/>
          <a:ea typeface="굴림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062">
          <a:solidFill>
            <a:schemeClr val="tx2"/>
          </a:solidFill>
          <a:latin typeface="굴림" charset="-127"/>
          <a:ea typeface="굴림" charset="-127"/>
        </a:defRPr>
      </a:lvl5pPr>
      <a:lvl6pPr marL="422026" algn="ctr" rtl="0" fontAlgn="base" latinLnBrk="1">
        <a:spcBef>
          <a:spcPct val="0"/>
        </a:spcBef>
        <a:spcAft>
          <a:spcPct val="0"/>
        </a:spcAft>
        <a:defRPr kumimoji="1" sz="4062">
          <a:solidFill>
            <a:schemeClr val="tx2"/>
          </a:solidFill>
          <a:latin typeface="굴림" charset="-127"/>
          <a:ea typeface="굴림" charset="-127"/>
        </a:defRPr>
      </a:lvl6pPr>
      <a:lvl7pPr marL="844049" algn="ctr" rtl="0" fontAlgn="base" latinLnBrk="1">
        <a:spcBef>
          <a:spcPct val="0"/>
        </a:spcBef>
        <a:spcAft>
          <a:spcPct val="0"/>
        </a:spcAft>
        <a:defRPr kumimoji="1" sz="4062">
          <a:solidFill>
            <a:schemeClr val="tx2"/>
          </a:solidFill>
          <a:latin typeface="굴림" charset="-127"/>
          <a:ea typeface="굴림" charset="-127"/>
        </a:defRPr>
      </a:lvl7pPr>
      <a:lvl8pPr marL="1266073" algn="ctr" rtl="0" fontAlgn="base" latinLnBrk="1">
        <a:spcBef>
          <a:spcPct val="0"/>
        </a:spcBef>
        <a:spcAft>
          <a:spcPct val="0"/>
        </a:spcAft>
        <a:defRPr kumimoji="1" sz="4062">
          <a:solidFill>
            <a:schemeClr val="tx2"/>
          </a:solidFill>
          <a:latin typeface="굴림" charset="-127"/>
          <a:ea typeface="굴림" charset="-127"/>
        </a:defRPr>
      </a:lvl8pPr>
      <a:lvl9pPr marL="1688098" algn="ctr" rtl="0" fontAlgn="base" latinLnBrk="1">
        <a:spcBef>
          <a:spcPct val="0"/>
        </a:spcBef>
        <a:spcAft>
          <a:spcPct val="0"/>
        </a:spcAft>
        <a:defRPr kumimoji="1" sz="4062">
          <a:solidFill>
            <a:schemeClr val="tx2"/>
          </a:solidFill>
          <a:latin typeface="굴림" charset="-127"/>
          <a:ea typeface="굴림" charset="-127"/>
        </a:defRPr>
      </a:lvl9pPr>
    </p:titleStyle>
    <p:bodyStyle>
      <a:lvl1pPr marL="316518" indent="-31651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54">
          <a:solidFill>
            <a:schemeClr val="tx1"/>
          </a:solidFill>
          <a:latin typeface="+mn-lt"/>
          <a:ea typeface="+mn-ea"/>
          <a:cs typeface="+mn-cs"/>
        </a:defRPr>
      </a:lvl1pPr>
      <a:lvl2pPr marL="685789" indent="-263766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585">
          <a:solidFill>
            <a:schemeClr val="tx1"/>
          </a:solidFill>
          <a:latin typeface="+mn-lt"/>
          <a:ea typeface="+mn-ea"/>
        </a:defRPr>
      </a:lvl2pPr>
      <a:lvl3pPr marL="1055060" indent="-211013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216">
          <a:solidFill>
            <a:schemeClr val="tx1"/>
          </a:solidFill>
          <a:latin typeface="+mn-lt"/>
          <a:ea typeface="+mn-ea"/>
        </a:defRPr>
      </a:lvl3pPr>
      <a:lvl4pPr marL="1477086" indent="-211013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47">
          <a:solidFill>
            <a:schemeClr val="tx1"/>
          </a:solidFill>
          <a:latin typeface="+mn-lt"/>
          <a:ea typeface="+mn-ea"/>
        </a:defRPr>
      </a:lvl4pPr>
      <a:lvl5pPr marL="1897645" indent="-209548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47">
          <a:solidFill>
            <a:schemeClr val="tx1"/>
          </a:solidFill>
          <a:latin typeface="+mn-lt"/>
          <a:ea typeface="+mn-ea"/>
        </a:defRPr>
      </a:lvl5pPr>
      <a:lvl6pPr marL="2319670" indent="-209548" algn="l" rtl="0" fontAlgn="base" latinLnBrk="1">
        <a:spcBef>
          <a:spcPct val="20000"/>
        </a:spcBef>
        <a:spcAft>
          <a:spcPct val="0"/>
        </a:spcAft>
        <a:buChar char="»"/>
        <a:defRPr kumimoji="1" sz="1847">
          <a:solidFill>
            <a:schemeClr val="tx1"/>
          </a:solidFill>
          <a:latin typeface="+mn-lt"/>
          <a:ea typeface="+mn-ea"/>
        </a:defRPr>
      </a:lvl6pPr>
      <a:lvl7pPr marL="2741694" indent="-209548" algn="l" rtl="0" fontAlgn="base" latinLnBrk="1">
        <a:spcBef>
          <a:spcPct val="20000"/>
        </a:spcBef>
        <a:spcAft>
          <a:spcPct val="0"/>
        </a:spcAft>
        <a:buChar char="»"/>
        <a:defRPr kumimoji="1" sz="1847">
          <a:solidFill>
            <a:schemeClr val="tx1"/>
          </a:solidFill>
          <a:latin typeface="+mn-lt"/>
          <a:ea typeface="+mn-ea"/>
        </a:defRPr>
      </a:lvl7pPr>
      <a:lvl8pPr marL="3163718" indent="-209548" algn="l" rtl="0" fontAlgn="base" latinLnBrk="1">
        <a:spcBef>
          <a:spcPct val="20000"/>
        </a:spcBef>
        <a:spcAft>
          <a:spcPct val="0"/>
        </a:spcAft>
        <a:buChar char="»"/>
        <a:defRPr kumimoji="1" sz="1847">
          <a:solidFill>
            <a:schemeClr val="tx1"/>
          </a:solidFill>
          <a:latin typeface="+mn-lt"/>
          <a:ea typeface="+mn-ea"/>
        </a:defRPr>
      </a:lvl8pPr>
      <a:lvl9pPr marL="3585744" indent="-209548" algn="l" rtl="0" fontAlgn="base" latinLnBrk="1">
        <a:spcBef>
          <a:spcPct val="20000"/>
        </a:spcBef>
        <a:spcAft>
          <a:spcPct val="0"/>
        </a:spcAft>
        <a:buChar char="»"/>
        <a:defRPr kumimoji="1" sz="1847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844049" rtl="0" eaLnBrk="1" latinLnBrk="1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1pPr>
      <a:lvl2pPr marL="422026" algn="l" defTabSz="844049" rtl="0" eaLnBrk="1" latinLnBrk="1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2pPr>
      <a:lvl3pPr marL="844049" algn="l" defTabSz="844049" rtl="0" eaLnBrk="1" latinLnBrk="1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3pPr>
      <a:lvl4pPr marL="1266073" algn="l" defTabSz="844049" rtl="0" eaLnBrk="1" latinLnBrk="1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4pPr>
      <a:lvl5pPr marL="1688098" algn="l" defTabSz="844049" rtl="0" eaLnBrk="1" latinLnBrk="1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5pPr>
      <a:lvl6pPr marL="2110122" algn="l" defTabSz="844049" rtl="0" eaLnBrk="1" latinLnBrk="1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6pPr>
      <a:lvl7pPr marL="2532146" algn="l" defTabSz="844049" rtl="0" eaLnBrk="1" latinLnBrk="1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7pPr>
      <a:lvl8pPr marL="2954171" algn="l" defTabSz="844049" rtl="0" eaLnBrk="1" latinLnBrk="1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8pPr>
      <a:lvl9pPr marL="3376196" algn="l" defTabSz="844049" rtl="0" eaLnBrk="1" latinLnBrk="1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1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023992" y="0"/>
            <a:ext cx="6168008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12"/>
          <p:cNvSpPr>
            <a:spLocks noChangeArrowheads="1"/>
          </p:cNvSpPr>
          <p:nvPr/>
        </p:nvSpPr>
        <p:spPr bwMode="auto">
          <a:xfrm>
            <a:off x="6240016" y="476672"/>
            <a:ext cx="5879976" cy="29523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lIns="0" rIns="49847" anchor="ctr"/>
          <a:lstStyle/>
          <a:p>
            <a:pPr algn="r" eaLnBrk="0" fontAlgn="base" latinLnBrk="0" hangingPunct="0">
              <a:spcBef>
                <a:spcPct val="45000"/>
              </a:spcBef>
              <a:spcAft>
                <a:spcPct val="0"/>
              </a:spcAft>
            </a:pPr>
            <a:r>
              <a:rPr lang="ko-KR" altLang="en-US" sz="2800" b="1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골목 </a:t>
            </a:r>
            <a:r>
              <a:rPr lang="ko-KR" altLang="en-US" sz="28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상권 살리기 </a:t>
            </a:r>
            <a:endParaRPr lang="en-US" altLang="ko-KR" sz="2800" b="1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r" eaLnBrk="0" fontAlgn="base" latinLnBrk="0" hangingPunct="0">
              <a:spcBef>
                <a:spcPct val="45000"/>
              </a:spcBef>
              <a:spcAft>
                <a:spcPct val="0"/>
              </a:spcAft>
            </a:pPr>
            <a:r>
              <a:rPr lang="ko-KR" altLang="en-US" sz="2800" b="1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할인 </a:t>
            </a:r>
            <a:r>
              <a:rPr lang="ko-KR" altLang="en-US" sz="28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추천 서비스 </a:t>
            </a:r>
            <a:r>
              <a:rPr lang="en-US" altLang="ko-KR" sz="28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en-US" altLang="ko-KR" sz="2800" b="1" dirty="0" err="1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SmallGains</a:t>
            </a:r>
            <a:r>
              <a:rPr lang="en-US" altLang="ko-KR" sz="2800" b="1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pPr algn="r" eaLnBrk="0" fontAlgn="base" latinLnBrk="0" hangingPunct="0">
              <a:spcBef>
                <a:spcPct val="45000"/>
              </a:spcBef>
              <a:spcAft>
                <a:spcPct val="0"/>
              </a:spcAft>
            </a:pPr>
            <a:r>
              <a:rPr lang="ko-KR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모델 개발 및 시연</a:t>
            </a:r>
            <a:endParaRPr lang="ko-KR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0129564" y="5517232"/>
            <a:ext cx="1943100" cy="664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49847" rIns="49847" anchor="ctr"/>
          <a:lstStyle/>
          <a:p>
            <a:pPr algn="r" eaLnBrk="0" fontAlgn="base" latinLnBrk="0" hangingPunct="0">
              <a:lnSpc>
                <a:spcPct val="50000"/>
              </a:lnSpc>
              <a:spcBef>
                <a:spcPct val="100000"/>
              </a:spcBef>
              <a:spcAft>
                <a:spcPct val="0"/>
              </a:spcAft>
            </a:pP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서강대학교 정보통신대학원 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2021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년 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학기</a:t>
            </a:r>
            <a:endParaRPr lang="en-US" altLang="ko-KR" sz="16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r" eaLnBrk="0" fontAlgn="base" latinLnBrk="0" hangingPunct="0">
              <a:lnSpc>
                <a:spcPct val="50000"/>
              </a:lnSpc>
              <a:spcBef>
                <a:spcPct val="100000"/>
              </a:spcBef>
              <a:spcAft>
                <a:spcPct val="0"/>
              </a:spcAft>
            </a:pP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과목 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빅데이터 </a:t>
            </a:r>
            <a:r>
              <a:rPr lang="ko-KR" altLang="en-US" sz="1600" dirty="0" err="1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예측분석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1600" dirty="0" err="1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정화민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교수님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  <a:endParaRPr lang="en-US" altLang="ko-KR" sz="16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r" eaLnBrk="0" fontAlgn="base" latinLnBrk="0" hangingPunct="0">
              <a:lnSpc>
                <a:spcPct val="50000"/>
              </a:lnSpc>
              <a:spcBef>
                <a:spcPct val="100000"/>
              </a:spcBef>
              <a:spcAft>
                <a:spcPct val="0"/>
              </a:spcAft>
            </a:pPr>
            <a:r>
              <a:rPr lang="ko-KR" altLang="en-US" sz="1600" dirty="0" err="1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팀명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sz="1600" dirty="0" err="1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일석삼조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(3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조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pPr algn="r" eaLnBrk="0" fontAlgn="base" latinLnBrk="0" hangingPunct="0">
              <a:lnSpc>
                <a:spcPct val="50000"/>
              </a:lnSpc>
              <a:spcBef>
                <a:spcPct val="100000"/>
              </a:spcBef>
              <a:spcAft>
                <a:spcPct val="0"/>
              </a:spcAft>
            </a:pP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김지윤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(PM) /</a:t>
            </a:r>
            <a:r>
              <a:rPr lang="ko-KR" altLang="en-US" sz="1600" dirty="0" err="1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조연진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편유진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/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이재욱 </a:t>
            </a:r>
            <a:r>
              <a:rPr lang="en-US" altLang="ko-KR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16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이준영</a:t>
            </a:r>
            <a:endParaRPr lang="ko-KR" altLang="en-US" sz="2000" dirty="0">
              <a:solidFill>
                <a:srgbClr val="0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613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en-US" altLang="ko-KR" dirty="0" smtClean="0"/>
              <a:t>BM CANVAS</a:t>
            </a:r>
            <a:endParaRPr lang="ko-KR" altLang="en-US" dirty="0"/>
          </a:p>
        </p:txBody>
      </p:sp>
      <p:graphicFrame>
        <p:nvGraphicFramePr>
          <p:cNvPr id="4" name="Google Shape;40;p8"/>
          <p:cNvGraphicFramePr/>
          <p:nvPr>
            <p:extLst>
              <p:ext uri="{D42A27DB-BD31-4B8C-83A1-F6EECF244321}">
                <p14:modId xmlns:p14="http://schemas.microsoft.com/office/powerpoint/2010/main" val="3226223111"/>
              </p:ext>
            </p:extLst>
          </p:nvPr>
        </p:nvGraphicFramePr>
        <p:xfrm>
          <a:off x="839262" y="908720"/>
          <a:ext cx="10598534" cy="522678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1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9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9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98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19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197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035500">
                <a:tc row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200" b="1" u="none" strike="noStrike" cap="none" dirty="0">
                          <a:solidFill>
                            <a:schemeClr val="dk1"/>
                          </a:solidFill>
                        </a:rPr>
                        <a:t>        </a:t>
                      </a:r>
                      <a:r>
                        <a:rPr lang="ko-KR" sz="1600" b="1" dirty="0" err="1" smtClean="0">
                          <a:solidFill>
                            <a:schemeClr val="dk1"/>
                          </a:solidFill>
                        </a:rPr>
                        <a:t>Key</a:t>
                      </a:r>
                      <a:r>
                        <a:rPr lang="ko-KR" sz="1600" b="1" dirty="0" smtClean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sz="1600" b="1" dirty="0" err="1">
                          <a:solidFill>
                            <a:schemeClr val="dk1"/>
                          </a:solidFill>
                        </a:rPr>
                        <a:t>Partner</a:t>
                      </a:r>
                      <a:endParaRPr sz="16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200" b="0" u="none" strike="noStrike" cap="none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-  오프라인 업체 (</a:t>
                      </a: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골목상권)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-  온라인 업체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109733" marR="109733" marT="60967" marB="60967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200" b="1" u="none" strike="noStrike" cap="none" dirty="0">
                          <a:solidFill>
                            <a:schemeClr val="dk1"/>
                          </a:solidFill>
                        </a:rPr>
                        <a:t>      </a:t>
                      </a:r>
                      <a:r>
                        <a:rPr lang="en-US" altLang="ko-KR" sz="1200" b="1" u="none" strike="noStrike" cap="none" baseline="0" dirty="0" smtClean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sz="1600" b="1" dirty="0" err="1" smtClean="0">
                          <a:solidFill>
                            <a:schemeClr val="dk1"/>
                          </a:solidFill>
                        </a:rPr>
                        <a:t>Key</a:t>
                      </a:r>
                      <a:r>
                        <a:rPr lang="ko-KR" sz="1600" b="1" dirty="0" smtClean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sz="1600" b="1" dirty="0" err="1">
                          <a:solidFill>
                            <a:schemeClr val="dk1"/>
                          </a:solidFill>
                        </a:rPr>
                        <a:t>Activities</a:t>
                      </a:r>
                      <a:endParaRPr sz="1600" b="1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- 상권추정매출 데이터 내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 요일/시간대별, 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 성별/연령대별 매출액 등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 비교 및 분석</a:t>
                      </a: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109733" marR="109733" marT="60967" marB="60967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200" b="1" u="none" strike="noStrike" cap="none" dirty="0">
                          <a:solidFill>
                            <a:schemeClr val="dk1"/>
                          </a:solidFill>
                        </a:rPr>
                        <a:t>  </a:t>
                      </a:r>
                      <a:r>
                        <a:rPr lang="ko-KR" sz="1600" b="1" u="none" strike="noStrike" cap="none" dirty="0" err="1" smtClean="0">
                          <a:solidFill>
                            <a:schemeClr val="dk1"/>
                          </a:solidFill>
                        </a:rPr>
                        <a:t>Value</a:t>
                      </a:r>
                      <a:r>
                        <a:rPr lang="ko-KR" sz="1600" b="1" u="none" strike="noStrike" cap="none" dirty="0" smtClean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sz="1600" b="1" u="none" strike="noStrike" cap="none" dirty="0" err="1">
                          <a:solidFill>
                            <a:schemeClr val="dk1"/>
                          </a:solidFill>
                        </a:rPr>
                        <a:t>Propositions</a:t>
                      </a:r>
                      <a:endParaRPr sz="1600" b="0" i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i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실시간 예약 플랫폼 구축을 통한 제휴업체 </a:t>
                      </a:r>
                      <a:r>
                        <a:rPr lang="ko-KR" sz="1200" dirty="0" err="1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집객율</a:t>
                      </a: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활성화</a:t>
                      </a:r>
                      <a:b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</a:b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비인기 시간대/요일   </a:t>
                      </a:r>
                      <a:b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</a:b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예약 </a:t>
                      </a:r>
                      <a:r>
                        <a:rPr lang="ko-KR" sz="1200" dirty="0" err="1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방문시</a:t>
                      </a: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다양한 </a:t>
                      </a:r>
                      <a:b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</a:b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할인 및 프로모션 제공</a:t>
                      </a:r>
                      <a:b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</a:b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동일 지역 내 요일/시간/연령대별</a:t>
                      </a:r>
                      <a:b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</a:b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연관 업종간 프로모션</a:t>
                      </a:r>
                      <a:b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</a:b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포털사이트(</a:t>
                      </a:r>
                      <a:r>
                        <a:rPr lang="ko-KR" sz="1200" dirty="0" err="1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네이버,구글등</a:t>
                      </a: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)연동으로 예약 연계 서비스   제공</a:t>
                      </a:r>
                      <a:b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</a:b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오프라인 外 온라인 업종 제휴 확대 실시 가능</a:t>
                      </a:r>
                      <a:endParaRPr sz="1900" u="none" strike="noStrike" cap="none" dirty="0"/>
                    </a:p>
                    <a:p>
                      <a:pPr marL="171450" marR="0" lvl="0" indent="-1143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i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109733" marR="109733" marT="60967" marB="60967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altLang="ko-KR" sz="1600" b="1" u="none" strike="noStrike" cap="none" dirty="0" smtClean="0">
                          <a:solidFill>
                            <a:schemeClr val="dk1"/>
                          </a:solidFill>
                        </a:rPr>
                        <a:t>       </a:t>
                      </a:r>
                      <a:r>
                        <a:rPr lang="ko-KR" sz="1600" b="1" u="none" strike="noStrike" cap="none" dirty="0" err="1" smtClean="0">
                          <a:solidFill>
                            <a:schemeClr val="dk1"/>
                          </a:solidFill>
                        </a:rPr>
                        <a:t>Customer</a:t>
                      </a:r>
                      <a:endParaRPr lang="en-US" altLang="ko-KR" sz="1600" b="1" u="none" strike="noStrike" cap="none" dirty="0" smtClean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altLang="ko-KR" sz="1600" b="1" u="none" strike="noStrike" cap="none" dirty="0" smtClean="0">
                          <a:solidFill>
                            <a:schemeClr val="dk1"/>
                          </a:solidFill>
                        </a:rPr>
                        <a:t>     </a:t>
                      </a:r>
                      <a:r>
                        <a:rPr lang="ko-KR" sz="1600" b="1" u="none" strike="noStrike" cap="none" dirty="0" err="1" smtClean="0">
                          <a:solidFill>
                            <a:schemeClr val="dk1"/>
                          </a:solidFill>
                        </a:rPr>
                        <a:t>Relationships</a:t>
                      </a:r>
                      <a:endParaRPr sz="16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고객 시간/성별/연령대에 따른 업종별 할인정보 서비스 제공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457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omic Sans MS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지역기반(위치기반)업종 추천서비스 제공</a:t>
                      </a: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109733" marR="109733" marT="60967" marB="60967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600" b="1" u="none" strike="noStrike" cap="none" dirty="0" err="1" smtClean="0">
                          <a:solidFill>
                            <a:schemeClr val="dk1"/>
                          </a:solidFill>
                        </a:rPr>
                        <a:t>Customer</a:t>
                      </a:r>
                      <a:r>
                        <a:rPr lang="ko-KR" sz="1600" b="1" u="none" strike="noStrike" cap="none" dirty="0" smtClean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sz="1600" b="1" u="none" strike="noStrike" cap="none" dirty="0" err="1">
                          <a:solidFill>
                            <a:schemeClr val="dk1"/>
                          </a:solidFill>
                        </a:rPr>
                        <a:t>Segments</a:t>
                      </a:r>
                      <a:endParaRPr sz="16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웹/모바일에 친숙하고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    구매력이 있는 20~40대 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    고객층 </a:t>
                      </a: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예약 운영이 가능한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    골목상권 업종</a:t>
                      </a: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109733" marR="109733" marT="60967" marB="60967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691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200" b="1" u="none" strike="noStrike" cap="none" dirty="0">
                          <a:solidFill>
                            <a:schemeClr val="dk1"/>
                          </a:solidFill>
                        </a:rPr>
                        <a:t>        </a:t>
                      </a:r>
                      <a:r>
                        <a:rPr lang="ko-KR" sz="1200" b="1" u="none" strike="noStrike" cap="none" dirty="0" err="1">
                          <a:solidFill>
                            <a:schemeClr val="dk1"/>
                          </a:solidFill>
                        </a:rPr>
                        <a:t>Key</a:t>
                      </a:r>
                      <a:r>
                        <a:rPr lang="ko-KR" sz="1200" b="1" u="none" strike="noStrike" cap="none" dirty="0">
                          <a:solidFill>
                            <a:schemeClr val="dk1"/>
                          </a:solidFill>
                        </a:rPr>
                        <a:t> Resources</a:t>
                      </a: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- 빅데이터 분석을 통한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 유의미한 데이터 추출 및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 상관관계 정의 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143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109733" marR="109733" marT="60967" marB="60967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200" b="1" u="none" strike="noStrike" cap="none" dirty="0">
                          <a:solidFill>
                            <a:schemeClr val="dk1"/>
                          </a:solidFill>
                        </a:rPr>
                        <a:t>             </a:t>
                      </a:r>
                      <a:r>
                        <a:rPr lang="ko-KR" sz="1200" b="1" u="none" strike="noStrike" cap="none" dirty="0" err="1">
                          <a:solidFill>
                            <a:schemeClr val="dk1"/>
                          </a:solidFill>
                        </a:rPr>
                        <a:t>Channels</a:t>
                      </a: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온라인 플랫폼 구축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omic Sans MS"/>
                        <a:buChar char="-"/>
                      </a:pPr>
                      <a:r>
                        <a:rPr lang="ko-KR" sz="1200" dirty="0" err="1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Web</a:t>
                      </a: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</a:t>
                      </a:r>
                      <a:r>
                        <a:rPr lang="ko-KR" sz="1200" dirty="0" err="1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App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omic Sans MS"/>
                        <a:buChar char="-"/>
                      </a:pPr>
                      <a:r>
                        <a:rPr lang="ko-KR" sz="1200" dirty="0" err="1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Mobile</a:t>
                      </a: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</a:t>
                      </a:r>
                      <a:r>
                        <a:rPr lang="ko-KR" sz="1200" dirty="0" err="1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App</a:t>
                      </a:r>
                      <a:endParaRPr sz="1200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109733" marR="109733" marT="60967" marB="60967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860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200" b="1" u="none" strike="noStrike" cap="none" dirty="0">
                          <a:solidFill>
                            <a:schemeClr val="dk1"/>
                          </a:solidFill>
                        </a:rPr>
                        <a:t>              </a:t>
                      </a:r>
                      <a:r>
                        <a:rPr lang="ko-KR" sz="1600" b="1" u="none" strike="noStrike" cap="none" dirty="0" err="1">
                          <a:solidFill>
                            <a:schemeClr val="dk1"/>
                          </a:solidFill>
                        </a:rPr>
                        <a:t>Cost</a:t>
                      </a:r>
                      <a:r>
                        <a:rPr lang="ko-KR" sz="1600" b="1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sz="1600" b="1" u="none" strike="noStrike" cap="none" dirty="0" err="1">
                          <a:solidFill>
                            <a:schemeClr val="dk1"/>
                          </a:solidFill>
                        </a:rPr>
                        <a:t>Structure</a:t>
                      </a:r>
                      <a:endParaRPr sz="16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Char char="-"/>
                      </a:pP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플랫폼 인프라 유지</a:t>
                      </a:r>
                      <a:r>
                        <a:rPr lang="ko-KR" sz="1200" b="0" u="none" strike="noStrike" cap="none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비, 인건비, </a:t>
                      </a:r>
                      <a:r>
                        <a:rPr lang="ko-KR" sz="1200" dirty="0" err="1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마케팅비</a:t>
                      </a: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109733" marR="109733" marT="60967" marB="60967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200" b="1" u="none" strike="noStrike" cap="none" dirty="0">
                          <a:solidFill>
                            <a:schemeClr val="dk1"/>
                          </a:solidFill>
                        </a:rPr>
                        <a:t>           </a:t>
                      </a:r>
                      <a:r>
                        <a:rPr lang="ko-KR" sz="1600" b="1" u="none" strike="noStrike" cap="none" dirty="0" err="1">
                          <a:solidFill>
                            <a:schemeClr val="dk1"/>
                          </a:solidFill>
                        </a:rPr>
                        <a:t>Revenue</a:t>
                      </a:r>
                      <a:r>
                        <a:rPr lang="ko-KR" sz="1600" b="1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sz="1600" b="1" u="none" strike="noStrike" cap="none" dirty="0" err="1">
                          <a:solidFill>
                            <a:schemeClr val="dk1"/>
                          </a:solidFill>
                        </a:rPr>
                        <a:t>Streams</a:t>
                      </a:r>
                      <a:endParaRPr sz="16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ko-KR" sz="1200" b="0" u="none" strike="noStrike" cap="none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- </a:t>
                      </a: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광고 수익, </a:t>
                      </a:r>
                      <a:r>
                        <a:rPr lang="ko-KR" sz="1200" dirty="0" err="1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예약건수에</a:t>
                      </a:r>
                      <a:r>
                        <a:rPr lang="ko-KR" sz="1200" dirty="0">
                          <a:solidFill>
                            <a:schemeClr val="dk1"/>
                          </a:solidFill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 따른 제휴업체 수수료 부과</a:t>
                      </a:r>
                      <a:endParaRPr sz="1200" b="0" u="none" strike="noStrike" cap="none" dirty="0">
                        <a:solidFill>
                          <a:schemeClr val="dk1"/>
                        </a:solidFill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109733" marR="109733" marT="60967" marB="60967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13">
                <a:tc gridSpan="6"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2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109733" marR="109733" marT="60967" marB="60967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4703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5991855" y="2131"/>
            <a:ext cx="6168008" cy="6867625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" y="-1"/>
            <a:ext cx="5991158" cy="6857999"/>
          </a:xfrm>
          <a:prstGeom prst="rect">
            <a:avLst/>
          </a:prstGeom>
        </p:spPr>
      </p:pic>
      <p:sp>
        <p:nvSpPr>
          <p:cNvPr id="38" name="Text Box 7"/>
          <p:cNvSpPr txBox="1">
            <a:spLocks noChangeArrowheads="1"/>
          </p:cNvSpPr>
          <p:nvPr/>
        </p:nvSpPr>
        <p:spPr bwMode="auto">
          <a:xfrm>
            <a:off x="7642966" y="2457488"/>
            <a:ext cx="1835759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smtClean="0">
                <a:solidFill>
                  <a:schemeClr val="bg1"/>
                </a:solidFill>
              </a:rPr>
              <a:t>사용데이터 </a:t>
            </a:r>
            <a:r>
              <a:rPr lang="en-US" altLang="ko-KR" sz="1050" dirty="0" smtClean="0">
                <a:solidFill>
                  <a:schemeClr val="bg1"/>
                </a:solidFill>
              </a:rPr>
              <a:t>(</a:t>
            </a:r>
            <a:r>
              <a:rPr lang="ko-KR" altLang="en-US" sz="1050" dirty="0" smtClean="0">
                <a:solidFill>
                  <a:schemeClr val="bg1"/>
                </a:solidFill>
              </a:rPr>
              <a:t>데이터탐색</a:t>
            </a:r>
            <a:r>
              <a:rPr lang="en-US" altLang="ko-KR" sz="1050" dirty="0" smtClean="0">
                <a:solidFill>
                  <a:schemeClr val="bg1"/>
                </a:solidFill>
              </a:rPr>
              <a:t>)</a:t>
            </a:r>
          </a:p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smtClean="0">
                <a:solidFill>
                  <a:schemeClr val="bg1"/>
                </a:solidFill>
              </a:rPr>
              <a:t>모델개발 프로세스</a:t>
            </a:r>
            <a:endParaRPr kumimoji="0" lang="ko-KR" altLang="en-US" sz="1050" dirty="0">
              <a:solidFill>
                <a:schemeClr val="bg1"/>
              </a:solidFill>
            </a:endParaRPr>
          </a:p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smtClean="0">
                <a:solidFill>
                  <a:schemeClr val="bg1"/>
                </a:solidFill>
              </a:rPr>
              <a:t>시스템 및 </a:t>
            </a:r>
            <a:r>
              <a:rPr lang="ko-KR" altLang="en-US" sz="1050" dirty="0" err="1" smtClean="0">
                <a:solidFill>
                  <a:schemeClr val="bg1"/>
                </a:solidFill>
              </a:rPr>
              <a:t>분석모델</a:t>
            </a:r>
            <a:endParaRPr kumimoji="0" lang="en-US" altLang="ko-KR" sz="1050" dirty="0">
              <a:solidFill>
                <a:schemeClr val="bg1"/>
              </a:solidFill>
            </a:endParaRPr>
          </a:p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smtClean="0">
                <a:solidFill>
                  <a:schemeClr val="bg1"/>
                </a:solidFill>
              </a:rPr>
              <a:t>프로젝트 </a:t>
            </a:r>
            <a:r>
              <a:rPr lang="ko-KR" altLang="en-US" sz="1050" dirty="0" err="1" smtClean="0">
                <a:solidFill>
                  <a:schemeClr val="bg1"/>
                </a:solidFill>
              </a:rPr>
              <a:t>사용코드</a:t>
            </a:r>
            <a:r>
              <a:rPr lang="ko-KR" altLang="en-US" sz="1050" dirty="0" smtClean="0">
                <a:solidFill>
                  <a:schemeClr val="bg1"/>
                </a:solidFill>
              </a:rPr>
              <a:t> 상세</a:t>
            </a:r>
            <a:endParaRPr kumimoji="0" lang="en-US" altLang="ko-KR" sz="1050" dirty="0" smtClean="0">
              <a:solidFill>
                <a:schemeClr val="bg1"/>
              </a:solidFill>
            </a:endParaRPr>
          </a:p>
        </p:txBody>
      </p:sp>
      <p:sp>
        <p:nvSpPr>
          <p:cNvPr id="39" name="Text Box 8"/>
          <p:cNvSpPr txBox="1">
            <a:spLocks noChangeArrowheads="1"/>
          </p:cNvSpPr>
          <p:nvPr/>
        </p:nvSpPr>
        <p:spPr bwMode="auto">
          <a:xfrm>
            <a:off x="7789469" y="2159576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1600" b="1" dirty="0" err="1" smtClean="0">
                <a:solidFill>
                  <a:schemeClr val="bg1"/>
                </a:solidFill>
              </a:rPr>
              <a:t>수행방안</a:t>
            </a:r>
            <a:endParaRPr kumimoji="0" lang="en-US" altLang="ko-KR" sz="1600" b="1" dirty="0">
              <a:solidFill>
                <a:schemeClr val="bg1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816080" y="2132856"/>
            <a:ext cx="743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85725" algn="l"/>
                <a:tab pos="180975" algn="l"/>
              </a:tabLst>
            </a:pPr>
            <a:r>
              <a:rPr kumimoji="0" lang="en-US" altLang="ko-KR" sz="36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  <a:endParaRPr kumimoji="0"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826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사용 데이터 </a:t>
            </a:r>
            <a:r>
              <a:rPr lang="en-US" altLang="ko-KR" dirty="0"/>
              <a:t>(</a:t>
            </a:r>
            <a:r>
              <a:rPr lang="ko-KR" altLang="en-US" dirty="0" smtClean="0"/>
              <a:t>데이터 탐색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9061835"/>
              </p:ext>
            </p:extLst>
          </p:nvPr>
        </p:nvGraphicFramePr>
        <p:xfrm>
          <a:off x="263352" y="620686"/>
          <a:ext cx="11665297" cy="59766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64368">
                  <a:extLst>
                    <a:ext uri="{9D8B030D-6E8A-4147-A177-3AD203B41FA5}">
                      <a16:colId xmlns:a16="http://schemas.microsoft.com/office/drawing/2014/main" val="426206428"/>
                    </a:ext>
                  </a:extLst>
                </a:gridCol>
                <a:gridCol w="2518144">
                  <a:extLst>
                    <a:ext uri="{9D8B030D-6E8A-4147-A177-3AD203B41FA5}">
                      <a16:colId xmlns:a16="http://schemas.microsoft.com/office/drawing/2014/main" val="2016360896"/>
                    </a:ext>
                  </a:extLst>
                </a:gridCol>
                <a:gridCol w="3682785">
                  <a:extLst>
                    <a:ext uri="{9D8B030D-6E8A-4147-A177-3AD203B41FA5}">
                      <a16:colId xmlns:a16="http://schemas.microsoft.com/office/drawing/2014/main" val="2555423795"/>
                    </a:ext>
                  </a:extLst>
                </a:gridCol>
              </a:tblGrid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u="none" strike="noStrike" dirty="0">
                          <a:effectLst/>
                        </a:rPr>
                        <a:t>&lt;</a:t>
                      </a:r>
                      <a:r>
                        <a:rPr lang="ko-KR" altLang="en-US" sz="900" b="1" u="none" strike="noStrike" dirty="0" err="1">
                          <a:effectLst/>
                        </a:rPr>
                        <a:t>변수명</a:t>
                      </a:r>
                      <a:r>
                        <a:rPr lang="en-US" altLang="ko-KR" sz="900" b="1" u="none" strike="noStrike" dirty="0">
                          <a:effectLst/>
                        </a:rPr>
                        <a:t>&gt;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u="none" strike="noStrike" dirty="0">
                          <a:effectLst/>
                        </a:rPr>
                        <a:t>&lt;</a:t>
                      </a:r>
                      <a:r>
                        <a:rPr lang="ko-KR" altLang="en-US" sz="900" b="1" u="none" strike="noStrike" dirty="0" err="1">
                          <a:effectLst/>
                        </a:rPr>
                        <a:t>변수유형</a:t>
                      </a:r>
                      <a:r>
                        <a:rPr lang="en-US" altLang="ko-KR" sz="900" b="1" u="none" strike="noStrike" dirty="0">
                          <a:effectLst/>
                        </a:rPr>
                        <a:t>&gt;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u="none" strike="noStrike" dirty="0">
                          <a:effectLst/>
                        </a:rPr>
                        <a:t>&lt;</a:t>
                      </a:r>
                      <a:r>
                        <a:rPr lang="ko-KR" altLang="en-US" sz="900" b="1" u="none" strike="noStrike" dirty="0">
                          <a:effectLst/>
                        </a:rPr>
                        <a:t>변수 사용 여부</a:t>
                      </a:r>
                      <a:r>
                        <a:rPr lang="en-US" altLang="ko-KR" sz="900" b="1" u="none" strike="noStrike" dirty="0">
                          <a:effectLst/>
                        </a:rPr>
                        <a:t>&gt;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152021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effectLst/>
                        </a:rPr>
                        <a:t>기준년코드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effectLst/>
                        </a:rPr>
                        <a:t>연속형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4233108305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기준</a:t>
                      </a:r>
                      <a:r>
                        <a:rPr lang="en-US" altLang="ko-KR" sz="900" u="none" strike="noStrike" dirty="0">
                          <a:effectLst/>
                        </a:rPr>
                        <a:t>_</a:t>
                      </a:r>
                      <a:r>
                        <a:rPr lang="ko-KR" altLang="en-US" sz="900" u="none" strike="noStrike" dirty="0">
                          <a:effectLst/>
                        </a:rPr>
                        <a:t>분기</a:t>
                      </a:r>
                      <a:r>
                        <a:rPr lang="en-US" altLang="ko-KR" sz="900" u="none" strike="noStrike" dirty="0">
                          <a:effectLst/>
                        </a:rPr>
                        <a:t>_</a:t>
                      </a:r>
                      <a:r>
                        <a:rPr lang="ko-KR" altLang="en-US" sz="900" u="none" strike="noStrike" dirty="0">
                          <a:effectLst/>
                        </a:rPr>
                        <a:t>코드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범주형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2873967270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상권</a:t>
                      </a:r>
                      <a:r>
                        <a:rPr lang="en-US" altLang="ko-KR" sz="900" u="none" strike="noStrike" dirty="0">
                          <a:effectLst/>
                        </a:rPr>
                        <a:t>_</a:t>
                      </a:r>
                      <a:r>
                        <a:rPr lang="ko-KR" altLang="en-US" sz="900" u="none" strike="noStrike" dirty="0">
                          <a:effectLst/>
                        </a:rPr>
                        <a:t>구분</a:t>
                      </a:r>
                      <a:r>
                        <a:rPr lang="en-US" altLang="ko-KR" sz="900" u="none" strike="noStrike" dirty="0">
                          <a:effectLst/>
                        </a:rPr>
                        <a:t>_</a:t>
                      </a:r>
                      <a:r>
                        <a:rPr lang="ko-KR" altLang="en-US" sz="900" u="none" strike="noStrike" dirty="0">
                          <a:effectLst/>
                        </a:rPr>
                        <a:t>코드 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범주형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814620730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상권</a:t>
                      </a:r>
                      <a:r>
                        <a:rPr lang="en-US" altLang="ko-KR" sz="900" u="none" strike="noStrike" dirty="0">
                          <a:effectLst/>
                        </a:rPr>
                        <a:t>_</a:t>
                      </a:r>
                      <a:r>
                        <a:rPr lang="ko-KR" altLang="en-US" sz="900" u="none" strike="noStrike" dirty="0">
                          <a:effectLst/>
                        </a:rPr>
                        <a:t>구분</a:t>
                      </a:r>
                      <a:r>
                        <a:rPr lang="en-US" altLang="ko-KR" sz="900" u="none" strike="noStrike" dirty="0">
                          <a:effectLst/>
                        </a:rPr>
                        <a:t>_</a:t>
                      </a:r>
                      <a:r>
                        <a:rPr lang="ko-KR" altLang="en-US" sz="900" u="none" strike="noStrike" dirty="0">
                          <a:effectLst/>
                        </a:rPr>
                        <a:t>코드</a:t>
                      </a:r>
                      <a:r>
                        <a:rPr lang="en-US" altLang="ko-KR" sz="900" u="none" strike="noStrike" dirty="0">
                          <a:effectLst/>
                        </a:rPr>
                        <a:t>_</a:t>
                      </a:r>
                      <a:r>
                        <a:rPr lang="ko-KR" altLang="en-US" sz="900" u="none" strike="noStrike" dirty="0">
                          <a:effectLst/>
                        </a:rPr>
                        <a:t>명 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명목형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2158779746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구명 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범주형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1357977765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상권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코드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범주형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69364034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상권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코드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명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범주형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3322622447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서비스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업종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코드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범주형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3282410361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서비스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업종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코드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명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범주형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2912862995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분기당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금액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effectLst/>
                        </a:rPr>
                        <a:t>연속형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4236037265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분기당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건수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effectLst/>
                        </a:rPr>
                        <a:t>연속형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4249882314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주중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effectLst/>
                        </a:rPr>
                        <a:t>연속형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774651055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주말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effectLst/>
                        </a:rPr>
                        <a:t>연속형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3174077872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월요일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effectLst/>
                        </a:rPr>
                        <a:t>연속형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1293102438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화요일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effectLst/>
                        </a:rPr>
                        <a:t>연속형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3051144613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수요일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effectLst/>
                        </a:rPr>
                        <a:t>연속형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1564605778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목요일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2845267835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금요일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4091077600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토요일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408370351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일요일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2327825307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시간대</a:t>
                      </a:r>
                      <a:r>
                        <a:rPr lang="en-US" altLang="ko-KR" sz="900" u="none" strike="noStrike">
                          <a:effectLst/>
                        </a:rPr>
                        <a:t>_00~06_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3954354141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시간대</a:t>
                      </a:r>
                      <a:r>
                        <a:rPr lang="en-US" altLang="ko-KR" sz="900" u="none" strike="noStrike">
                          <a:effectLst/>
                        </a:rPr>
                        <a:t>_06~11_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104823303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시간대</a:t>
                      </a:r>
                      <a:r>
                        <a:rPr lang="en-US" altLang="ko-KR" sz="900" u="none" strike="noStrike">
                          <a:effectLst/>
                        </a:rPr>
                        <a:t>_11~14_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177666018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시간대</a:t>
                      </a:r>
                      <a:r>
                        <a:rPr lang="en-US" altLang="ko-KR" sz="900" u="none" strike="noStrike">
                          <a:effectLst/>
                        </a:rPr>
                        <a:t>_14~17_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1569652316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시간대</a:t>
                      </a:r>
                      <a:r>
                        <a:rPr lang="en-US" altLang="ko-KR" sz="900" u="none" strike="noStrike">
                          <a:effectLst/>
                        </a:rPr>
                        <a:t>_17~21_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4285039635"/>
                  </a:ext>
                </a:extLst>
              </a:tr>
              <a:tr h="2213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시간대</a:t>
                      </a:r>
                      <a:r>
                        <a:rPr lang="en-US" altLang="ko-KR" sz="900" u="none" strike="noStrike">
                          <a:effectLst/>
                        </a:rPr>
                        <a:t>_21~24_</a:t>
                      </a:r>
                      <a:r>
                        <a:rPr lang="ko-KR" altLang="en-US" sz="900" u="none" strike="noStrike">
                          <a:effectLst/>
                        </a:rPr>
                        <a:t>매출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비율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연속형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64" marR="7064" marT="7064" marB="0" anchor="ctr"/>
                </a:tc>
                <a:extLst>
                  <a:ext uri="{0D108BD9-81ED-4DB2-BD59-A6C34878D82A}">
                    <a16:rowId xmlns:a16="http://schemas.microsoft.com/office/drawing/2014/main" val="1007748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885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모델개발 프로세스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765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시스템 및 분석모델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765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프로젝트 사용코드 상세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765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6023992" y="-9626"/>
            <a:ext cx="6168008" cy="6867625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" y="-1"/>
            <a:ext cx="5991158" cy="6857999"/>
          </a:xfrm>
          <a:prstGeom prst="rect">
            <a:avLst/>
          </a:prstGeom>
        </p:spPr>
      </p:pic>
      <p:sp>
        <p:nvSpPr>
          <p:cNvPr id="38" name="Text Box 7"/>
          <p:cNvSpPr txBox="1">
            <a:spLocks noChangeArrowheads="1"/>
          </p:cNvSpPr>
          <p:nvPr/>
        </p:nvSpPr>
        <p:spPr bwMode="auto">
          <a:xfrm>
            <a:off x="7642966" y="2457488"/>
            <a:ext cx="1848583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smtClean="0">
                <a:solidFill>
                  <a:schemeClr val="bg1"/>
                </a:solidFill>
              </a:rPr>
              <a:t>데이터분석 시연</a:t>
            </a:r>
            <a:endParaRPr kumimoji="0" lang="en-US" altLang="ko-KR" sz="1050" dirty="0">
              <a:solidFill>
                <a:schemeClr val="bg1"/>
              </a:solidFill>
            </a:endParaRPr>
          </a:p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err="1" smtClean="0">
                <a:solidFill>
                  <a:schemeClr val="bg1"/>
                </a:solidFill>
              </a:rPr>
              <a:t>프로토타입</a:t>
            </a:r>
            <a:r>
              <a:rPr lang="ko-KR" altLang="en-US" sz="1050" dirty="0" smtClean="0">
                <a:solidFill>
                  <a:schemeClr val="bg1"/>
                </a:solidFill>
              </a:rPr>
              <a:t> 구현 및 설명</a:t>
            </a:r>
            <a:endParaRPr kumimoji="0" lang="en-US" altLang="ko-KR" sz="1050" dirty="0" smtClean="0">
              <a:solidFill>
                <a:schemeClr val="bg1"/>
              </a:solidFill>
            </a:endParaRPr>
          </a:p>
        </p:txBody>
      </p:sp>
      <p:sp>
        <p:nvSpPr>
          <p:cNvPr id="39" name="Text Box 8"/>
          <p:cNvSpPr txBox="1">
            <a:spLocks noChangeArrowheads="1"/>
          </p:cNvSpPr>
          <p:nvPr/>
        </p:nvSpPr>
        <p:spPr bwMode="auto">
          <a:xfrm>
            <a:off x="7789469" y="2159576"/>
            <a:ext cx="156004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1600" b="1" dirty="0" smtClean="0">
                <a:solidFill>
                  <a:schemeClr val="bg1"/>
                </a:solidFill>
              </a:rPr>
              <a:t>산출물 및 시연</a:t>
            </a:r>
            <a:endParaRPr kumimoji="0" lang="en-US" altLang="ko-KR" sz="1600" b="1" dirty="0">
              <a:solidFill>
                <a:schemeClr val="bg1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816080" y="2132856"/>
            <a:ext cx="743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85725" algn="l"/>
                <a:tab pos="180975" algn="l"/>
              </a:tabLst>
            </a:pPr>
            <a:r>
              <a:rPr kumimoji="0" lang="en-US" altLang="ko-KR" sz="36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  <a:endParaRPr kumimoji="0"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844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데이터분석 시연</a:t>
            </a:r>
            <a:endParaRPr lang="ko-KR" altLang="en-US" dirty="0"/>
          </a:p>
        </p:txBody>
      </p:sp>
      <p:sp>
        <p:nvSpPr>
          <p:cNvPr id="7" name="사각형: 둥근 모서리 1">
            <a:extLst>
              <a:ext uri="{FF2B5EF4-FFF2-40B4-BE49-F238E27FC236}">
                <a16:creationId xmlns:a16="http://schemas.microsoft.com/office/drawing/2014/main" id="{16751EAA-8462-4DA5-9971-6BD982384CE8}"/>
              </a:ext>
            </a:extLst>
          </p:cNvPr>
          <p:cNvSpPr/>
          <p:nvPr/>
        </p:nvSpPr>
        <p:spPr>
          <a:xfrm>
            <a:off x="3863752" y="2759110"/>
            <a:ext cx="4648699" cy="1245954"/>
          </a:xfrm>
          <a:prstGeom prst="roundRect">
            <a:avLst>
              <a:gd name="adj" fmla="val 8513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</a:rPr>
              <a:t>데이터 분석 시연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9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err="1" smtClean="0"/>
              <a:t>프로토타입</a:t>
            </a:r>
            <a:r>
              <a:rPr lang="ko-KR" altLang="en-US" dirty="0" smtClean="0"/>
              <a:t> 구현 및 설명</a:t>
            </a:r>
            <a:endParaRPr lang="ko-KR" altLang="en-US" dirty="0"/>
          </a:p>
        </p:txBody>
      </p:sp>
      <p:sp>
        <p:nvSpPr>
          <p:cNvPr id="6" name="TextBox 120"/>
          <p:cNvSpPr txBox="1">
            <a:spLocks noChangeArrowheads="1"/>
          </p:cNvSpPr>
          <p:nvPr/>
        </p:nvSpPr>
        <p:spPr bwMode="auto">
          <a:xfrm>
            <a:off x="4655840" y="1196752"/>
            <a:ext cx="7272808" cy="4708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 및 로그인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홈 화면에서 골목상권의 할인과 프로모션 정보 조회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→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업종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테마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위치 별로 조회 가능</a:t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‘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미용실’ 업종 선택 및 골목 상권 내 리스트 조회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예약할 업체 선택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→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예약할 시간과 할인율이 추천</a:t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 정보 입력 및 확정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→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프로모션 할인 코드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제공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→ 고객의 예약 시간대와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연계하여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타업종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추가로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할인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및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예약할 수 있는 혜택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제공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 완료 </a:t>
            </a:r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/>
              <a:t/>
            </a:r>
            <a:br>
              <a:rPr lang="ko-KR" altLang="en-US" sz="2000" dirty="0"/>
            </a:br>
            <a:endParaRPr lang="ko-KR" altLang="ko-KR" sz="1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KakaoTalk_20211211_195313532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3432" y="776381"/>
            <a:ext cx="2592288" cy="56049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8766" y="1607458"/>
            <a:ext cx="11665296" cy="3153984"/>
          </a:xfrm>
          <a:prstGeom prst="rect">
            <a:avLst/>
          </a:prstGeom>
          <a:solidFill>
            <a:srgbClr val="FFFF00"/>
          </a:solidFill>
        </p:spPr>
        <p:txBody>
          <a:bodyPr wrap="square" rtlCol="0" anchor="ctr">
            <a:noAutofit/>
          </a:bodyPr>
          <a:lstStyle/>
          <a:p>
            <a:r>
              <a:rPr lang="ko-KR" altLang="en-US" sz="19900" dirty="0" smtClean="0"/>
              <a:t>분할 필요</a:t>
            </a:r>
            <a:endParaRPr lang="ko-KR" altLang="en-US" sz="19900" dirty="0"/>
          </a:p>
        </p:txBody>
      </p:sp>
    </p:spTree>
    <p:extLst>
      <p:ext uri="{BB962C8B-B14F-4D97-AF65-F5344CB8AC3E}">
        <p14:creationId xmlns:p14="http://schemas.microsoft.com/office/powerpoint/2010/main" val="266641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6023992" y="-9626"/>
            <a:ext cx="6168008" cy="6867625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" y="-1"/>
            <a:ext cx="5991158" cy="6857999"/>
          </a:xfrm>
          <a:prstGeom prst="rect">
            <a:avLst/>
          </a:prstGeom>
        </p:spPr>
      </p:pic>
      <p:sp>
        <p:nvSpPr>
          <p:cNvPr id="31" name="Text Box 7"/>
          <p:cNvSpPr txBox="1">
            <a:spLocks noChangeArrowheads="1"/>
          </p:cNvSpPr>
          <p:nvPr/>
        </p:nvSpPr>
        <p:spPr bwMode="auto">
          <a:xfrm>
            <a:off x="7642966" y="2457488"/>
            <a:ext cx="2050561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kumimoji="0" lang="en-US" altLang="ko-KR" sz="1050" dirty="0" smtClean="0">
                <a:solidFill>
                  <a:schemeClr val="bg1"/>
                </a:solidFill>
              </a:rPr>
              <a:t>BM </a:t>
            </a:r>
            <a:r>
              <a:rPr lang="ko-KR" altLang="en-US" sz="1050" dirty="0" smtClean="0">
                <a:solidFill>
                  <a:schemeClr val="bg1"/>
                </a:solidFill>
              </a:rPr>
              <a:t>기대효과</a:t>
            </a:r>
            <a:endParaRPr kumimoji="0" lang="ko-KR" altLang="en-US" sz="1050" dirty="0">
              <a:solidFill>
                <a:schemeClr val="bg1"/>
              </a:solidFill>
            </a:endParaRPr>
          </a:p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en-US" altLang="ko-KR" sz="1050" dirty="0" smtClean="0">
                <a:solidFill>
                  <a:schemeClr val="bg1"/>
                </a:solidFill>
              </a:rPr>
              <a:t>BM</a:t>
            </a:r>
            <a:r>
              <a:rPr lang="ko-KR" altLang="en-US" sz="1050" dirty="0">
                <a:solidFill>
                  <a:schemeClr val="bg1"/>
                </a:solidFill>
              </a:rPr>
              <a:t> </a:t>
            </a:r>
            <a:r>
              <a:rPr lang="ko-KR" altLang="en-US" sz="1050" dirty="0" smtClean="0">
                <a:solidFill>
                  <a:schemeClr val="bg1"/>
                </a:solidFill>
              </a:rPr>
              <a:t>후속모델 개발 요구사항</a:t>
            </a:r>
            <a:endParaRPr lang="en-US" altLang="ko-KR" sz="1050" dirty="0" smtClean="0">
              <a:solidFill>
                <a:schemeClr val="bg1"/>
              </a:solidFill>
            </a:endParaRPr>
          </a:p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smtClean="0">
                <a:solidFill>
                  <a:schemeClr val="bg1"/>
                </a:solidFill>
              </a:rPr>
              <a:t>맺음말</a:t>
            </a:r>
            <a:endParaRPr lang="en-US" altLang="ko-KR" sz="1050" dirty="0" smtClean="0">
              <a:solidFill>
                <a:schemeClr val="bg1"/>
              </a:solidFill>
            </a:endParaRPr>
          </a:p>
          <a:p>
            <a:pPr marL="171450" indent="-171450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err="1">
                <a:solidFill>
                  <a:schemeClr val="bg1"/>
                </a:solidFill>
              </a:rPr>
              <a:t>자료출처</a:t>
            </a:r>
            <a:r>
              <a:rPr lang="ko-KR" altLang="en-US" sz="1050" dirty="0">
                <a:solidFill>
                  <a:schemeClr val="bg1"/>
                </a:solidFill>
              </a:rPr>
              <a:t> </a:t>
            </a:r>
            <a:endParaRPr lang="en-US" altLang="ko-KR" sz="1050" dirty="0">
              <a:solidFill>
                <a:schemeClr val="bg1"/>
              </a:solidFill>
            </a:endParaRPr>
          </a:p>
        </p:txBody>
      </p:sp>
      <p:sp>
        <p:nvSpPr>
          <p:cNvPr id="32" name="Text Box 8"/>
          <p:cNvSpPr txBox="1">
            <a:spLocks noChangeArrowheads="1"/>
          </p:cNvSpPr>
          <p:nvPr/>
        </p:nvSpPr>
        <p:spPr bwMode="auto">
          <a:xfrm>
            <a:off x="7789469" y="2159576"/>
            <a:ext cx="217559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1600" b="1" dirty="0" smtClean="0">
                <a:solidFill>
                  <a:schemeClr val="bg1"/>
                </a:solidFill>
              </a:rPr>
              <a:t>기대효과 및 </a:t>
            </a:r>
            <a:r>
              <a:rPr lang="ko-KR" altLang="en-US" sz="1600" b="1" dirty="0" err="1" smtClean="0">
                <a:solidFill>
                  <a:schemeClr val="bg1"/>
                </a:solidFill>
              </a:rPr>
              <a:t>후속연구</a:t>
            </a:r>
            <a:endParaRPr kumimoji="0" lang="en-US" altLang="ko-KR" sz="1600" b="1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16080" y="2132856"/>
            <a:ext cx="743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85725" algn="l"/>
                <a:tab pos="180975" algn="l"/>
              </a:tabLst>
            </a:pPr>
            <a:r>
              <a:rPr kumimoji="0" lang="en-US" altLang="ko-KR" sz="36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05</a:t>
            </a:r>
            <a:endParaRPr kumimoji="0"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279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-9626"/>
            <a:ext cx="12192000" cy="6867625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잘린 한쪽 모서리 3"/>
          <p:cNvSpPr/>
          <p:nvPr/>
        </p:nvSpPr>
        <p:spPr>
          <a:xfrm>
            <a:off x="0" y="1772816"/>
            <a:ext cx="5970428" cy="704624"/>
          </a:xfrm>
          <a:prstGeom prst="snip1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9217470" y="1772816"/>
            <a:ext cx="2126132" cy="1059462"/>
            <a:chOff x="6552220" y="3787844"/>
            <a:chExt cx="2126132" cy="1059462"/>
          </a:xfrm>
        </p:grpSpPr>
        <p:sp>
          <p:nvSpPr>
            <p:cNvPr id="16" name="Text Box 7"/>
            <p:cNvSpPr txBox="1">
              <a:spLocks noChangeArrowheads="1"/>
            </p:cNvSpPr>
            <p:nvPr/>
          </p:nvSpPr>
          <p:spPr bwMode="auto">
            <a:xfrm>
              <a:off x="6876256" y="4027851"/>
              <a:ext cx="1802096" cy="819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 smtClean="0">
                  <a:solidFill>
                    <a:schemeClr val="bg1"/>
                  </a:solidFill>
                </a:rPr>
                <a:t>경쟁사 분석 및 </a:t>
              </a:r>
              <a:r>
                <a:rPr kumimoji="0" lang="ko-KR" altLang="en-US" sz="1050" dirty="0" err="1" smtClean="0">
                  <a:solidFill>
                    <a:schemeClr val="bg1"/>
                  </a:solidFill>
                </a:rPr>
                <a:t>차별점</a:t>
              </a:r>
              <a:endParaRPr kumimoji="0" lang="en-US" altLang="ko-KR" sz="1050" dirty="0" smtClean="0">
                <a:solidFill>
                  <a:schemeClr val="bg1"/>
                </a:solidFill>
              </a:endParaRP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en-US" altLang="ko-KR" sz="1050" dirty="0" smtClean="0">
                  <a:solidFill>
                    <a:schemeClr val="bg1"/>
                  </a:solidFill>
                </a:rPr>
                <a:t>BM</a:t>
              </a:r>
              <a:r>
                <a:rPr kumimoji="0" lang="ko-KR" altLang="en-US" sz="1050" dirty="0" smtClean="0">
                  <a:solidFill>
                    <a:schemeClr val="bg1"/>
                  </a:solidFill>
                </a:rPr>
                <a:t> </a:t>
              </a:r>
              <a:r>
                <a:rPr kumimoji="0" lang="en-US" altLang="ko-KR" sz="1050" dirty="0">
                  <a:solidFill>
                    <a:schemeClr val="bg1"/>
                  </a:solidFill>
                </a:rPr>
                <a:t>CANVAS</a:t>
              </a: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>
                  <a:solidFill>
                    <a:schemeClr val="bg1"/>
                  </a:solidFill>
                </a:rPr>
                <a:t>멤버 구성 및 </a:t>
              </a:r>
              <a:r>
                <a:rPr lang="ko-KR" altLang="en-US" sz="1050" dirty="0" smtClean="0">
                  <a:solidFill>
                    <a:schemeClr val="bg1"/>
                  </a:solidFill>
                </a:rPr>
                <a:t>역할</a:t>
              </a:r>
              <a:r>
                <a:rPr lang="en-US" altLang="ko-KR" sz="1050" dirty="0" smtClean="0">
                  <a:solidFill>
                    <a:schemeClr val="bg1"/>
                  </a:solidFill>
                </a:rPr>
                <a:t>(</a:t>
              </a:r>
              <a:r>
                <a:rPr kumimoji="0" lang="en-US" altLang="ko-KR" sz="1050" dirty="0" smtClean="0">
                  <a:solidFill>
                    <a:schemeClr val="bg1"/>
                  </a:solidFill>
                </a:rPr>
                <a:t>R&amp;R)</a:t>
              </a:r>
              <a:endParaRPr kumimoji="0" lang="en-US" altLang="ko-KR" sz="105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 Box 8"/>
            <p:cNvSpPr txBox="1">
              <a:spLocks noChangeArrowheads="1"/>
            </p:cNvSpPr>
            <p:nvPr/>
          </p:nvSpPr>
          <p:spPr bwMode="auto">
            <a:xfrm>
              <a:off x="6876256" y="3810927"/>
              <a:ext cx="145103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0" lang="ko-KR" altLang="en-US" sz="1200" b="1" dirty="0">
                  <a:solidFill>
                    <a:schemeClr val="bg1"/>
                  </a:solidFill>
                </a:rPr>
                <a:t>수행 전략 및 </a:t>
              </a:r>
              <a:r>
                <a:rPr kumimoji="0" lang="en-US" altLang="ko-KR" sz="1200" b="1" dirty="0">
                  <a:solidFill>
                    <a:schemeClr val="bg1"/>
                  </a:solidFill>
                </a:rPr>
                <a:t>R&amp;R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552220" y="3787844"/>
              <a:ext cx="6480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85725" algn="l"/>
                  <a:tab pos="180975" algn="l"/>
                </a:tabLst>
              </a:pPr>
              <a:r>
                <a:rPr kumimoji="0" lang="en-US" altLang="ko-KR" sz="16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kumimoji="0" lang="ko-KR" altLang="en-US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6339877" y="1772816"/>
            <a:ext cx="1670569" cy="834108"/>
            <a:chOff x="4359389" y="2348880"/>
            <a:chExt cx="1670569" cy="834108"/>
          </a:xfrm>
        </p:grpSpPr>
        <p:sp>
          <p:nvSpPr>
            <p:cNvPr id="20" name="Text Box 7"/>
            <p:cNvSpPr txBox="1">
              <a:spLocks noChangeArrowheads="1"/>
            </p:cNvSpPr>
            <p:nvPr/>
          </p:nvSpPr>
          <p:spPr bwMode="auto">
            <a:xfrm>
              <a:off x="4719984" y="2605907"/>
              <a:ext cx="1309974" cy="5770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en-US" altLang="ko-KR" sz="1050" dirty="0" smtClean="0">
                  <a:solidFill>
                    <a:schemeClr val="bg1"/>
                  </a:solidFill>
                </a:rPr>
                <a:t>BM </a:t>
              </a:r>
              <a:r>
                <a:rPr kumimoji="0" lang="ko-KR" altLang="en-US" sz="1050" dirty="0" err="1" smtClean="0">
                  <a:solidFill>
                    <a:schemeClr val="bg1"/>
                  </a:solidFill>
                </a:rPr>
                <a:t>선정계기</a:t>
              </a:r>
              <a:endParaRPr kumimoji="0" lang="ko-KR" altLang="en-US" sz="1050" dirty="0">
                <a:solidFill>
                  <a:schemeClr val="bg1"/>
                </a:solidFill>
              </a:endParaRP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lang="ko-KR" altLang="en-US" sz="1050" dirty="0" smtClean="0">
                  <a:solidFill>
                    <a:schemeClr val="bg1"/>
                  </a:solidFill>
                </a:rPr>
                <a:t>관련 보도 자료</a:t>
              </a:r>
              <a:r>
                <a:rPr kumimoji="0" lang="ko-KR" altLang="en-US" sz="1050" dirty="0" smtClean="0">
                  <a:solidFill>
                    <a:schemeClr val="bg1"/>
                  </a:solidFill>
                </a:rPr>
                <a:t> </a:t>
              </a:r>
              <a:endParaRPr kumimoji="0" lang="en-US" altLang="ko-KR" sz="1050" dirty="0">
                <a:solidFill>
                  <a:schemeClr val="bg1"/>
                </a:solidFill>
              </a:endParaRPr>
            </a:p>
          </p:txBody>
        </p:sp>
        <p:sp>
          <p:nvSpPr>
            <p:cNvPr id="21" name="Text Box 8"/>
            <p:cNvSpPr txBox="1">
              <a:spLocks noChangeArrowheads="1"/>
            </p:cNvSpPr>
            <p:nvPr/>
          </p:nvSpPr>
          <p:spPr bwMode="auto">
            <a:xfrm>
              <a:off x="4683425" y="2371963"/>
              <a:ext cx="492443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0" lang="ko-KR" altLang="en-US" sz="1200" b="1" dirty="0">
                  <a:solidFill>
                    <a:schemeClr val="bg1"/>
                  </a:solidFill>
                </a:rPr>
                <a:t>개요</a:t>
              </a:r>
              <a:endParaRPr kumimoji="0" lang="en-US" altLang="ko-KR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359389" y="2348880"/>
              <a:ext cx="6480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85725" algn="l"/>
                  <a:tab pos="180975" algn="l"/>
                </a:tabLst>
              </a:pPr>
              <a:r>
                <a:rPr kumimoji="0" lang="en-US" altLang="ko-KR" sz="16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kumimoji="0" lang="ko-KR" altLang="en-US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9251973" y="3068960"/>
            <a:ext cx="2172619" cy="804937"/>
            <a:chOff x="6552220" y="5130345"/>
            <a:chExt cx="2172619" cy="804937"/>
          </a:xfrm>
        </p:grpSpPr>
        <p:sp>
          <p:nvSpPr>
            <p:cNvPr id="24" name="Text Box 7"/>
            <p:cNvSpPr txBox="1">
              <a:spLocks noChangeArrowheads="1"/>
            </p:cNvSpPr>
            <p:nvPr/>
          </p:nvSpPr>
          <p:spPr bwMode="auto">
            <a:xfrm>
              <a:off x="6876256" y="5358201"/>
              <a:ext cx="1848583" cy="5770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 smtClean="0">
                  <a:solidFill>
                    <a:schemeClr val="bg1"/>
                  </a:solidFill>
                </a:rPr>
                <a:t>데이터 </a:t>
              </a:r>
              <a:r>
                <a:rPr kumimoji="0" lang="ko-KR" altLang="en-US" sz="1050" dirty="0">
                  <a:solidFill>
                    <a:schemeClr val="bg1"/>
                  </a:solidFill>
                </a:rPr>
                <a:t>분석 </a:t>
              </a:r>
              <a:r>
                <a:rPr kumimoji="0" lang="ko-KR" altLang="en-US" sz="1050" dirty="0" smtClean="0">
                  <a:solidFill>
                    <a:schemeClr val="bg1"/>
                  </a:solidFill>
                </a:rPr>
                <a:t>시연</a:t>
              </a:r>
              <a:endParaRPr kumimoji="0" lang="en-US" altLang="ko-KR" sz="1050" dirty="0">
                <a:solidFill>
                  <a:schemeClr val="bg1"/>
                </a:solidFill>
              </a:endParaRP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 err="1">
                  <a:solidFill>
                    <a:schemeClr val="bg1"/>
                  </a:solidFill>
                </a:rPr>
                <a:t>프로토타입</a:t>
              </a:r>
              <a:r>
                <a:rPr kumimoji="0" lang="ko-KR" altLang="en-US" sz="1050" dirty="0">
                  <a:solidFill>
                    <a:schemeClr val="bg1"/>
                  </a:solidFill>
                </a:rPr>
                <a:t> </a:t>
              </a:r>
              <a:r>
                <a:rPr lang="ko-KR" altLang="en-US" sz="1050" dirty="0" smtClean="0">
                  <a:solidFill>
                    <a:schemeClr val="bg1"/>
                  </a:solidFill>
                </a:rPr>
                <a:t>구현 및 설명</a:t>
              </a:r>
              <a:endParaRPr kumimoji="0" lang="en-US" altLang="ko-KR" sz="105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 Box 8"/>
            <p:cNvSpPr txBox="1">
              <a:spLocks noChangeArrowheads="1"/>
            </p:cNvSpPr>
            <p:nvPr/>
          </p:nvSpPr>
          <p:spPr bwMode="auto">
            <a:xfrm>
              <a:off x="6876256" y="5153428"/>
              <a:ext cx="121700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0" lang="ko-KR" altLang="en-US" sz="1200" b="1" dirty="0">
                  <a:solidFill>
                    <a:schemeClr val="bg1"/>
                  </a:solidFill>
                </a:rPr>
                <a:t>산출물 및 시연</a:t>
              </a:r>
              <a:endParaRPr kumimoji="0" lang="en-US" altLang="ko-KR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552220" y="5130345"/>
              <a:ext cx="6480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85725" algn="l"/>
                  <a:tab pos="180975" algn="l"/>
                </a:tabLst>
              </a:pPr>
              <a:r>
                <a:rPr kumimoji="0" lang="en-US" altLang="ko-KR" sz="1600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kumimoji="0"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6336464" y="3068960"/>
            <a:ext cx="2292534" cy="1282403"/>
            <a:chOff x="4359389" y="3491970"/>
            <a:chExt cx="2292534" cy="1282403"/>
          </a:xfrm>
        </p:grpSpPr>
        <p:sp>
          <p:nvSpPr>
            <p:cNvPr id="28" name="Text Box 7"/>
            <p:cNvSpPr txBox="1">
              <a:spLocks noChangeArrowheads="1"/>
            </p:cNvSpPr>
            <p:nvPr/>
          </p:nvSpPr>
          <p:spPr bwMode="auto">
            <a:xfrm>
              <a:off x="4719984" y="3712544"/>
              <a:ext cx="1931939" cy="10618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lang="ko-KR" altLang="en-US" sz="1050" dirty="0">
                  <a:solidFill>
                    <a:schemeClr val="bg1"/>
                  </a:solidFill>
                </a:rPr>
                <a:t>사용 </a:t>
              </a:r>
              <a:r>
                <a:rPr lang="ko-KR" altLang="en-US" sz="1050" dirty="0" smtClean="0">
                  <a:solidFill>
                    <a:schemeClr val="bg1"/>
                  </a:solidFill>
                </a:rPr>
                <a:t>데이터 </a:t>
              </a:r>
              <a:r>
                <a:rPr lang="en-US" altLang="ko-KR" sz="1050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1050" dirty="0" smtClean="0">
                  <a:solidFill>
                    <a:schemeClr val="bg1"/>
                  </a:solidFill>
                </a:rPr>
                <a:t>데이터탐색</a:t>
              </a:r>
              <a:r>
                <a:rPr lang="en-US" altLang="ko-KR" sz="1050" dirty="0" smtClean="0">
                  <a:solidFill>
                    <a:schemeClr val="bg1"/>
                  </a:solidFill>
                </a:rPr>
                <a:t>) </a:t>
              </a:r>
              <a:endParaRPr lang="en-US" altLang="ko-KR" sz="1050" dirty="0">
                <a:solidFill>
                  <a:schemeClr val="bg1"/>
                </a:solidFill>
              </a:endParaRP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 smtClean="0">
                  <a:solidFill>
                    <a:schemeClr val="bg1"/>
                  </a:solidFill>
                </a:rPr>
                <a:t>모델개발 프로세스</a:t>
              </a:r>
              <a:endParaRPr kumimoji="0" lang="en-US" altLang="ko-KR" sz="1050" dirty="0">
                <a:solidFill>
                  <a:schemeClr val="bg1"/>
                </a:solidFill>
              </a:endParaRP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>
                  <a:solidFill>
                    <a:schemeClr val="bg1"/>
                  </a:solidFill>
                </a:rPr>
                <a:t>시스템 및 분석 모델</a:t>
              </a:r>
              <a:endParaRPr kumimoji="0" lang="en-US" altLang="ko-KR" sz="1050" dirty="0">
                <a:solidFill>
                  <a:schemeClr val="bg1"/>
                </a:solidFill>
              </a:endParaRP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>
                  <a:solidFill>
                    <a:schemeClr val="bg1"/>
                  </a:solidFill>
                </a:rPr>
                <a:t>프로젝트 사용코드 상세</a:t>
              </a:r>
              <a:endParaRPr kumimoji="0" lang="en-US" altLang="ko-KR" sz="1050" dirty="0">
                <a:solidFill>
                  <a:schemeClr val="bg1"/>
                </a:solidFill>
              </a:endParaRPr>
            </a:p>
          </p:txBody>
        </p:sp>
        <p:sp>
          <p:nvSpPr>
            <p:cNvPr id="29" name="Text Box 8"/>
            <p:cNvSpPr txBox="1">
              <a:spLocks noChangeArrowheads="1"/>
            </p:cNvSpPr>
            <p:nvPr/>
          </p:nvSpPr>
          <p:spPr bwMode="auto">
            <a:xfrm>
              <a:off x="4683425" y="3515053"/>
              <a:ext cx="854721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0" lang="ko-KR" altLang="en-US" sz="1200" b="1" dirty="0">
                  <a:solidFill>
                    <a:schemeClr val="bg1"/>
                  </a:solidFill>
                </a:rPr>
                <a:t>수행 방안</a:t>
              </a:r>
              <a:endParaRPr kumimoji="0" lang="en-US" altLang="ko-KR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359389" y="3491970"/>
              <a:ext cx="6480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85725" algn="l"/>
                  <a:tab pos="180975" algn="l"/>
                </a:tabLst>
              </a:pPr>
              <a:r>
                <a:rPr kumimoji="0" lang="en-US" altLang="ko-KR" sz="1600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kumimoji="0" lang="ko-KR" altLang="en-US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3" name="Text Box 3"/>
          <p:cNvSpPr txBox="1">
            <a:spLocks noChangeArrowheads="1"/>
          </p:cNvSpPr>
          <p:nvPr/>
        </p:nvSpPr>
        <p:spPr bwMode="auto">
          <a:xfrm>
            <a:off x="4069467" y="1853679"/>
            <a:ext cx="178147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kumimoji="0" lang="en-US" altLang="ko-KR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Contents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E3C5EBAF-F360-44D1-B555-C91DD4376583}"/>
              </a:ext>
            </a:extLst>
          </p:cNvPr>
          <p:cNvGrpSpPr/>
          <p:nvPr/>
        </p:nvGrpSpPr>
        <p:grpSpPr>
          <a:xfrm>
            <a:off x="6337044" y="4509120"/>
            <a:ext cx="2795877" cy="1282403"/>
            <a:chOff x="4359389" y="3491970"/>
            <a:chExt cx="2795877" cy="1282403"/>
          </a:xfrm>
        </p:grpSpPr>
        <p:sp>
          <p:nvSpPr>
            <p:cNvPr id="35" name="Text Box 7">
              <a:extLst>
                <a:ext uri="{FF2B5EF4-FFF2-40B4-BE49-F238E27FC236}">
                  <a16:creationId xmlns:a16="http://schemas.microsoft.com/office/drawing/2014/main" id="{9485B151-41F3-4AE7-93F7-7BFBCEEA9B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19984" y="3712544"/>
              <a:ext cx="2435282" cy="10618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>
                  <a:solidFill>
                    <a:schemeClr val="bg1"/>
                  </a:solidFill>
                </a:rPr>
                <a:t>비즈니스 모델 기대효과</a:t>
              </a: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>
                  <a:solidFill>
                    <a:schemeClr val="bg1"/>
                  </a:solidFill>
                </a:rPr>
                <a:t>비즈니스 모델 후속 개발 요구사항</a:t>
              </a: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 smtClean="0">
                  <a:solidFill>
                    <a:schemeClr val="bg1"/>
                  </a:solidFill>
                </a:rPr>
                <a:t>맺음말</a:t>
              </a:r>
              <a:endParaRPr kumimoji="0" lang="en-US" altLang="ko-KR" sz="1050" dirty="0" smtClean="0">
                <a:solidFill>
                  <a:schemeClr val="bg1"/>
                </a:solidFill>
              </a:endParaRP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lang="ko-KR" altLang="en-US" sz="1050" dirty="0" err="1" smtClean="0">
                  <a:solidFill>
                    <a:schemeClr val="bg1"/>
                  </a:solidFill>
                </a:rPr>
                <a:t>자료출처</a:t>
              </a:r>
              <a:endParaRPr kumimoji="0" lang="ko-KR" altLang="en-US" sz="1050" dirty="0">
                <a:solidFill>
                  <a:schemeClr val="bg1"/>
                </a:solidFill>
              </a:endParaRPr>
            </a:p>
          </p:txBody>
        </p:sp>
        <p:sp>
          <p:nvSpPr>
            <p:cNvPr id="36" name="Text Box 8">
              <a:extLst>
                <a:ext uri="{FF2B5EF4-FFF2-40B4-BE49-F238E27FC236}">
                  <a16:creationId xmlns:a16="http://schemas.microsoft.com/office/drawing/2014/main" id="{E0EEEC31-400D-43EC-BBA6-00BF5CC0E0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83425" y="3515053"/>
              <a:ext cx="167866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0" lang="ko-KR" altLang="en-US" sz="1200" b="1" dirty="0">
                  <a:solidFill>
                    <a:schemeClr val="bg1"/>
                  </a:solidFill>
                </a:rPr>
                <a:t>기대효과 및 후속연구</a:t>
              </a:r>
              <a:endParaRPr kumimoji="0" lang="en-US" altLang="ko-KR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67C5FC4-B617-4D04-9693-A8275BE05771}"/>
                </a:ext>
              </a:extLst>
            </p:cNvPr>
            <p:cNvSpPr txBox="1"/>
            <p:nvPr/>
          </p:nvSpPr>
          <p:spPr>
            <a:xfrm>
              <a:off x="4359389" y="3491970"/>
              <a:ext cx="6480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85725" algn="l"/>
                  <a:tab pos="180975" algn="l"/>
                </a:tabLst>
              </a:pPr>
              <a:r>
                <a:rPr kumimoji="0" lang="en-US" altLang="ko-KR" sz="16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05</a:t>
              </a:r>
              <a:endParaRPr kumimoji="0" lang="ko-KR" altLang="en-US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844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en-US" altLang="ko-KR" dirty="0" smtClean="0"/>
              <a:t>BM </a:t>
            </a:r>
            <a:r>
              <a:rPr lang="ko-KR" altLang="en-US" dirty="0" smtClean="0"/>
              <a:t>기대효과</a:t>
            </a:r>
            <a:endParaRPr lang="ko-KR" altLang="en-US" dirty="0"/>
          </a:p>
        </p:txBody>
      </p:sp>
      <p:sp>
        <p:nvSpPr>
          <p:cNvPr id="3" name="사각형: 둥근 모서리 1">
            <a:extLst>
              <a:ext uri="{FF2B5EF4-FFF2-40B4-BE49-F238E27FC236}">
                <a16:creationId xmlns:a16="http://schemas.microsoft.com/office/drawing/2014/main" id="{EB161B82-AF57-4338-AA42-9E7E0B13E0C3}"/>
              </a:ext>
            </a:extLst>
          </p:cNvPr>
          <p:cNvSpPr/>
          <p:nvPr/>
        </p:nvSpPr>
        <p:spPr>
          <a:xfrm>
            <a:off x="5807968" y="2653538"/>
            <a:ext cx="2624047" cy="432805"/>
          </a:xfrm>
          <a:prstGeom prst="roundRect">
            <a:avLst>
              <a:gd name="adj" fmla="val 10155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latinLnBrk="1"/>
            <a:r>
              <a:rPr lang="ko-KR" altLang="en-US" sz="1400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정부 기관</a:t>
            </a:r>
            <a:endParaRPr lang="ko-KR" altLang="en-US" sz="14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사각형: 둥근 모서리 10">
            <a:extLst>
              <a:ext uri="{FF2B5EF4-FFF2-40B4-BE49-F238E27FC236}">
                <a16:creationId xmlns:a16="http://schemas.microsoft.com/office/drawing/2014/main" id="{6AB92743-2B46-43EC-9C6B-9E1FD2EBEC75}"/>
              </a:ext>
            </a:extLst>
          </p:cNvPr>
          <p:cNvSpPr/>
          <p:nvPr/>
        </p:nvSpPr>
        <p:spPr>
          <a:xfrm>
            <a:off x="4587793" y="764704"/>
            <a:ext cx="5252623" cy="1879087"/>
          </a:xfrm>
          <a:prstGeom prst="roundRect">
            <a:avLst>
              <a:gd name="adj" fmla="val 10155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 latinLnBrk="1">
              <a:lnSpc>
                <a:spcPct val="200000"/>
              </a:lnSpc>
            </a:pPr>
            <a:r>
              <a:rPr lang="ko-KR" altLang="en-US" sz="16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</a:t>
            </a:r>
            <a:r>
              <a:rPr lang="ko-KR" altLang="en-US" sz="1600" b="1" dirty="0" err="1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할인추천</a:t>
            </a:r>
            <a:r>
              <a:rPr lang="ko-KR" altLang="en-US" sz="16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서비스</a:t>
            </a:r>
            <a:r>
              <a:rPr lang="en-US" altLang="ko-KR" sz="16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600" b="1" dirty="0" err="1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Smallgain</a:t>
            </a:r>
            <a:r>
              <a:rPr lang="en-US" altLang="ko-KR" sz="1600" b="1" dirty="0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en-US" altLang="ko-KR" sz="12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 latinLnBrk="1">
              <a:lnSpc>
                <a:spcPct val="200000"/>
              </a:lnSpc>
              <a:buFontTx/>
              <a:buChar char="-"/>
            </a:pPr>
            <a:r>
              <a:rPr lang="ko-KR" altLang="en-US" sz="12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할인추천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서비스 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빅데이터 플랫폼 구축 </a:t>
            </a:r>
            <a:endParaRPr lang="en-US" altLang="ko-KR" sz="12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실시간 예약 플랫폼 구축을 통한 제휴업체 </a:t>
            </a:r>
            <a:r>
              <a:rPr lang="ko-KR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집객율</a:t>
            </a:r>
            <a:r>
              <a:rPr lang="ko-KR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활성화</a:t>
            </a:r>
            <a:endParaRPr lang="en-US" altLang="ko-KR" sz="12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포털사이트(</a:t>
            </a:r>
            <a:r>
              <a:rPr lang="ko-KR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네이버</a:t>
            </a:r>
            <a:r>
              <a:rPr lang="ko-KR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구글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등)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연동으로 </a:t>
            </a:r>
            <a:r>
              <a:rPr lang="ko-KR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 연계 서비스 </a:t>
            </a:r>
            <a:r>
              <a:rPr lang="ko-KR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제공</a:t>
            </a:r>
            <a:endParaRPr lang="en-US" altLang="ko-KR" sz="3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사각형: 둥근 모서리 12">
            <a:extLst>
              <a:ext uri="{FF2B5EF4-FFF2-40B4-BE49-F238E27FC236}">
                <a16:creationId xmlns:a16="http://schemas.microsoft.com/office/drawing/2014/main" id="{85B311A5-2F1A-417C-80DA-0CA0ED2FFB5B}"/>
              </a:ext>
            </a:extLst>
          </p:cNvPr>
          <p:cNvSpPr/>
          <p:nvPr/>
        </p:nvSpPr>
        <p:spPr>
          <a:xfrm>
            <a:off x="5519936" y="3098501"/>
            <a:ext cx="3217191" cy="996290"/>
          </a:xfrm>
          <a:prstGeom prst="roundRect">
            <a:avLst>
              <a:gd name="adj" fmla="val 10155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1450" indent="-171450" latinLnBrk="1">
              <a:buFontTx/>
              <a:buChar char="-"/>
            </a:pPr>
            <a:r>
              <a:rPr lang="ko-KR" altLang="en-US" sz="11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소상공인 입점 시 판매 할인 지원</a:t>
            </a:r>
            <a:endParaRPr lang="en-US" altLang="ko-KR" sz="11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 latinLnBrk="1">
              <a:buFontTx/>
              <a:buChar char="-"/>
            </a:pPr>
            <a:r>
              <a:rPr lang="ko-KR" altLang="en-US" sz="11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 결제 할인 지원 등 안정적 수익 창출 지원</a:t>
            </a:r>
            <a:endParaRPr lang="en-US" altLang="ko-KR" sz="11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 latinLnBrk="1">
              <a:buFontTx/>
              <a:buChar char="-"/>
            </a:pPr>
            <a:r>
              <a:rPr lang="ko-KR" altLang="en-US" sz="11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판매 실적 우수 업체에게 </a:t>
            </a:r>
            <a:r>
              <a:rPr lang="en-US" altLang="ko-KR" sz="11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BM </a:t>
            </a:r>
            <a:r>
              <a:rPr lang="ko-KR" altLang="en-US" sz="11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확장 지원</a:t>
            </a:r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사각형: 둥근 모서리 13">
            <a:extLst>
              <a:ext uri="{FF2B5EF4-FFF2-40B4-BE49-F238E27FC236}">
                <a16:creationId xmlns:a16="http://schemas.microsoft.com/office/drawing/2014/main" id="{3E82F9A7-A670-49B5-8B08-9F2C70D46F24}"/>
              </a:ext>
            </a:extLst>
          </p:cNvPr>
          <p:cNvSpPr/>
          <p:nvPr/>
        </p:nvSpPr>
        <p:spPr>
          <a:xfrm>
            <a:off x="1671185" y="2653538"/>
            <a:ext cx="1660785" cy="703118"/>
          </a:xfrm>
          <a:prstGeom prst="roundRect">
            <a:avLst>
              <a:gd name="adj" fmla="val 10155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latinLnBrk="1">
              <a:lnSpc>
                <a:spcPct val="150000"/>
              </a:lnSpc>
            </a:pPr>
            <a:r>
              <a:rPr lang="ko-KR" altLang="en-US" sz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자영업자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화살표: 아래쪽 17">
            <a:extLst>
              <a:ext uri="{FF2B5EF4-FFF2-40B4-BE49-F238E27FC236}">
                <a16:creationId xmlns:a16="http://schemas.microsoft.com/office/drawing/2014/main" id="{367B3B39-6B6B-463F-8B28-4BF0BD08B853}"/>
              </a:ext>
            </a:extLst>
          </p:cNvPr>
          <p:cNvSpPr/>
          <p:nvPr/>
        </p:nvSpPr>
        <p:spPr>
          <a:xfrm>
            <a:off x="6096000" y="2533276"/>
            <a:ext cx="286716" cy="289465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9">
            <a:extLst>
              <a:ext uri="{FF2B5EF4-FFF2-40B4-BE49-F238E27FC236}">
                <a16:creationId xmlns:a16="http://schemas.microsoft.com/office/drawing/2014/main" id="{330CAE6B-10D1-4922-9A18-F4C2A697621E}"/>
              </a:ext>
            </a:extLst>
          </p:cNvPr>
          <p:cNvSpPr/>
          <p:nvPr/>
        </p:nvSpPr>
        <p:spPr>
          <a:xfrm rot="10800000">
            <a:off x="7913795" y="2533276"/>
            <a:ext cx="286716" cy="289465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굽음 4">
            <a:extLst>
              <a:ext uri="{FF2B5EF4-FFF2-40B4-BE49-F238E27FC236}">
                <a16:creationId xmlns:a16="http://schemas.microsoft.com/office/drawing/2014/main" id="{5C0B3CA1-2061-4E62-928D-4915511B2DC6}"/>
              </a:ext>
            </a:extLst>
          </p:cNvPr>
          <p:cNvSpPr/>
          <p:nvPr/>
        </p:nvSpPr>
        <p:spPr>
          <a:xfrm>
            <a:off x="2427553" y="1945547"/>
            <a:ext cx="2160240" cy="703117"/>
          </a:xfrm>
          <a:prstGeom prst="ben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20"/>
          <p:cNvSpPr txBox="1">
            <a:spLocks noChangeArrowheads="1"/>
          </p:cNvSpPr>
          <p:nvPr/>
        </p:nvSpPr>
        <p:spPr bwMode="auto">
          <a:xfrm>
            <a:off x="788537" y="4365104"/>
            <a:ext cx="10585176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ctr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장기화된 코로나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19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상황으로 소상공인들은 어려움을 겪고 있음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 algn="ctr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각 시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군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구 주도형 시범사업을 위주로 공공 모델을 개발하는 단계임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 algn="ctr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할인추천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서비스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Smallgain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프로젝트를 통해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전방위적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플랫폼 공유 및 추가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BM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연계 가능</a:t>
            </a:r>
            <a:endParaRPr lang="ko-KR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066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en-US" altLang="ko-KR" dirty="0" smtClean="0"/>
              <a:t>BM </a:t>
            </a:r>
            <a:r>
              <a:rPr lang="ko-KR" altLang="en-US" dirty="0" smtClean="0"/>
              <a:t>후속모델 개발 요구사항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066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맺음말</a:t>
            </a:r>
            <a:endParaRPr lang="ko-KR" altLang="en-US" dirty="0"/>
          </a:p>
        </p:txBody>
      </p:sp>
      <p:sp>
        <p:nvSpPr>
          <p:cNvPr id="3" name="TextBox 120"/>
          <p:cNvSpPr txBox="1">
            <a:spLocks noChangeArrowheads="1"/>
          </p:cNvSpPr>
          <p:nvPr/>
        </p:nvSpPr>
        <p:spPr bwMode="auto">
          <a:xfrm>
            <a:off x="767408" y="1484784"/>
            <a:ext cx="10873208" cy="3193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 상권 살리기 할인 추천 서비스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Smallgains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는 아래와 같은 효과를 기대합니다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자영업자 열 중 여덟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(78.5%), 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2021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상반기 매출액 감소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(△21.8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%)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및 순이익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감소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(△17.7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%)</a:t>
            </a:r>
            <a:r>
              <a:rPr lang="ko-KR" altLang="en-US" sz="900" baseline="80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한국경제연구원 </a:t>
            </a:r>
            <a:r>
              <a:rPr lang="en-US" altLang="ko-KR" sz="900" baseline="80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2021</a:t>
            </a:r>
            <a:r>
              <a:rPr lang="ko-KR" altLang="en-US" sz="900" baseline="80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900" baseline="80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07</a:t>
            </a:r>
            <a:r>
              <a:rPr lang="ko-KR" altLang="en-US" sz="900" baseline="80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lang="en-US" altLang="ko-KR" sz="900" baseline="80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21</a:t>
            </a:r>
            <a:r>
              <a:rPr lang="ko-KR" altLang="en-US" sz="900" baseline="80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일 기준</a:t>
            </a:r>
            <a:endParaRPr lang="en-US" altLang="ko-KR" sz="900" baseline="80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lnSpc>
                <a:spcPct val="250000"/>
              </a:lnSpc>
              <a:buFontTx/>
              <a:buChar char="-"/>
            </a:pP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ICT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기술 접근성이 어려운 골목상권 영세 자영업자의 접근성 증가에 도움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lnSpc>
                <a:spcPct val="250000"/>
              </a:lnSpc>
              <a:buFontTx/>
              <a:buChar char="-"/>
            </a:pP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서울 지역 뿐만 아니라 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BM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전국 확대를 통한 동시다발적 매출 증가 효과 기대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가능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lnSpc>
                <a:spcPct val="250000"/>
              </a:lnSpc>
              <a:buFontTx/>
              <a:buChar char="-"/>
            </a:pP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골목상권의 디지털화를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통한 구체적 상권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리포트 제공 및 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Infra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구축 →  장기적인 수익 증대 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Plan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계획 가능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066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자료 출처</a:t>
            </a:r>
            <a:endParaRPr lang="ko-KR" altLang="en-US" dirty="0"/>
          </a:p>
        </p:txBody>
      </p:sp>
      <p:sp>
        <p:nvSpPr>
          <p:cNvPr id="7" name="TextBox 120"/>
          <p:cNvSpPr txBox="1">
            <a:spLocks noChangeArrowheads="1"/>
          </p:cNvSpPr>
          <p:nvPr/>
        </p:nvSpPr>
        <p:spPr bwMode="auto">
          <a:xfrm>
            <a:off x="839416" y="5129316"/>
            <a:ext cx="10585176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 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서울 </a:t>
            </a: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열린데이터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광장 </a:t>
            </a: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데이터셋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우리마을 가게 상권분석서비스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상권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2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추정매출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).csv</a:t>
            </a:r>
          </a:p>
          <a:p>
            <a:pPr marL="171450" indent="-171450" algn="ctr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https://data.seoul.go.kr/dataList/OA-15572/S/1/datasetView.do</a:t>
            </a:r>
            <a:endParaRPr lang="ko-KR" altLang="ko-KR" sz="12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496" y="764704"/>
            <a:ext cx="9217024" cy="402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0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1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023992" y="0"/>
            <a:ext cx="6168008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12"/>
          <p:cNvSpPr>
            <a:spLocks noChangeArrowheads="1"/>
          </p:cNvSpPr>
          <p:nvPr/>
        </p:nvSpPr>
        <p:spPr bwMode="auto">
          <a:xfrm>
            <a:off x="6240016" y="1700808"/>
            <a:ext cx="5879976" cy="29523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lIns="0" rIns="49847" anchor="ctr"/>
          <a:lstStyle/>
          <a:p>
            <a:pPr algn="ctr" eaLnBrk="0" fontAlgn="base" latinLnBrk="0" hangingPunct="0">
              <a:spcBef>
                <a:spcPct val="45000"/>
              </a:spcBef>
              <a:spcAft>
                <a:spcPct val="0"/>
              </a:spcAft>
            </a:pPr>
            <a:r>
              <a:rPr lang="en-US" altLang="ko-KR" sz="5400" b="1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Thank you</a:t>
            </a:r>
            <a:endParaRPr lang="ko-KR" altLang="en-US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1076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6023992" y="-9626"/>
            <a:ext cx="6168008" cy="6867625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6816080" y="2132854"/>
            <a:ext cx="2136861" cy="1144086"/>
            <a:chOff x="4359389" y="2350980"/>
            <a:chExt cx="931859" cy="898429"/>
          </a:xfrm>
        </p:grpSpPr>
        <p:sp>
          <p:nvSpPr>
            <p:cNvPr id="20" name="Text Box 7"/>
            <p:cNvSpPr txBox="1">
              <a:spLocks noChangeArrowheads="1"/>
            </p:cNvSpPr>
            <p:nvPr/>
          </p:nvSpPr>
          <p:spPr bwMode="auto">
            <a:xfrm>
              <a:off x="4719984" y="2605907"/>
              <a:ext cx="571264" cy="6435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en-US" altLang="ko-KR" sz="1050" dirty="0" smtClean="0">
                  <a:solidFill>
                    <a:schemeClr val="bg1"/>
                  </a:solidFill>
                </a:rPr>
                <a:t>BM </a:t>
              </a:r>
              <a:r>
                <a:rPr kumimoji="0" lang="ko-KR" altLang="en-US" sz="1050" dirty="0" err="1" smtClean="0">
                  <a:solidFill>
                    <a:schemeClr val="bg1"/>
                  </a:solidFill>
                </a:rPr>
                <a:t>선정계기</a:t>
              </a:r>
              <a:endParaRPr kumimoji="0" lang="ko-KR" altLang="en-US" sz="1050" dirty="0">
                <a:solidFill>
                  <a:schemeClr val="bg1"/>
                </a:solidFill>
              </a:endParaRP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lang="ko-KR" altLang="en-US" sz="1050" dirty="0" smtClean="0">
                  <a:solidFill>
                    <a:schemeClr val="bg1"/>
                  </a:solidFill>
                </a:rPr>
                <a:t>관련 보도 </a:t>
              </a:r>
              <a:r>
                <a:rPr lang="ko-KR" altLang="en-US" sz="1050" dirty="0" smtClean="0">
                  <a:solidFill>
                    <a:schemeClr val="bg1"/>
                  </a:solidFill>
                </a:rPr>
                <a:t>자료</a:t>
              </a:r>
              <a:endParaRPr lang="en-US" altLang="ko-KR" sz="1050" dirty="0" smtClean="0">
                <a:solidFill>
                  <a:schemeClr val="bg1"/>
                </a:solidFill>
              </a:endParaRPr>
            </a:p>
            <a:p>
              <a:pPr marL="171450" indent="-171450" eaLnBrk="1" hangingPunct="1">
                <a:lnSpc>
                  <a:spcPct val="150000"/>
                </a:lnSpc>
                <a:spcBef>
                  <a:spcPct val="0"/>
                </a:spcBef>
                <a:buFontTx/>
                <a:buChar char="-"/>
                <a:tabLst>
                  <a:tab pos="628650" algn="l"/>
                </a:tabLst>
              </a:pPr>
              <a:r>
                <a:rPr kumimoji="0" lang="ko-KR" altLang="en-US" sz="1050" dirty="0" smtClean="0">
                  <a:solidFill>
                    <a:schemeClr val="bg1"/>
                  </a:solidFill>
                </a:rPr>
                <a:t>선행 논문 소개</a:t>
              </a:r>
              <a:r>
                <a:rPr kumimoji="0" lang="ko-KR" altLang="en-US" sz="1050" dirty="0" smtClean="0">
                  <a:solidFill>
                    <a:schemeClr val="bg1"/>
                  </a:solidFill>
                </a:rPr>
                <a:t> </a:t>
              </a:r>
              <a:endParaRPr kumimoji="0" lang="en-US" altLang="ko-KR" sz="1050" dirty="0">
                <a:solidFill>
                  <a:schemeClr val="bg1"/>
                </a:solidFill>
              </a:endParaRPr>
            </a:p>
          </p:txBody>
        </p:sp>
        <p:sp>
          <p:nvSpPr>
            <p:cNvPr id="21" name="Text Box 8"/>
            <p:cNvSpPr txBox="1">
              <a:spLocks noChangeArrowheads="1"/>
            </p:cNvSpPr>
            <p:nvPr/>
          </p:nvSpPr>
          <p:spPr bwMode="auto">
            <a:xfrm>
              <a:off x="4783872" y="2371963"/>
              <a:ext cx="25948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0" lang="ko-KR" altLang="en-US" sz="1600" b="1" dirty="0">
                  <a:solidFill>
                    <a:schemeClr val="bg1"/>
                  </a:solidFill>
                </a:rPr>
                <a:t>개요</a:t>
              </a:r>
              <a:endParaRPr kumimoji="0" lang="en-US" altLang="ko-KR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359389" y="2350980"/>
              <a:ext cx="3240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85725" algn="l"/>
                  <a:tab pos="180975" algn="l"/>
                </a:tabLst>
              </a:pPr>
              <a:r>
                <a:rPr kumimoji="0" lang="en-US" altLang="ko-KR" sz="36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kumimoji="0"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" y="-1"/>
            <a:ext cx="599115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1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en-US" altLang="ko-KR" dirty="0" smtClean="0"/>
              <a:t>BM </a:t>
            </a:r>
            <a:r>
              <a:rPr lang="ko-KR" altLang="en-US" dirty="0" smtClean="0"/>
              <a:t>선정 계기</a:t>
            </a:r>
            <a:endParaRPr lang="ko-KR" altLang="en-US" dirty="0"/>
          </a:p>
        </p:txBody>
      </p:sp>
      <p:sp>
        <p:nvSpPr>
          <p:cNvPr id="6" name="TextBox 120"/>
          <p:cNvSpPr txBox="1">
            <a:spLocks noChangeArrowheads="1"/>
          </p:cNvSpPr>
          <p:nvPr/>
        </p:nvSpPr>
        <p:spPr bwMode="auto">
          <a:xfrm>
            <a:off x="335360" y="908720"/>
            <a:ext cx="10657184" cy="5047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</a:t>
            </a:r>
            <a:r>
              <a:rPr lang="ko-KR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골목상권의 낮은 생존율과 짧은 폐업 기간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-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유동인구 등 기본적인 구매자들의 구매력이 발달 상권에 비해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취약함</a:t>
            </a:r>
            <a:endParaRPr lang="en-US" altLang="ko-KR" sz="16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ko-KR" altLang="ko-KR" sz="1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  </a:t>
            </a:r>
            <a:r>
              <a:rPr lang="ko-KR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나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창업자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자영업자에게 운영에 필요한 맞춤 서비스 제공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골목상권의 디지털화 → 고객 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Target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층 확대 및 다방면의 마케팅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홍보 가능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예약서비스 도입 → 수요예측 및 안정적인 재고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매출 관리에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기여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ko-KR" altLang="ko-KR" sz="1000" baseline="30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</a:t>
            </a:r>
            <a:r>
              <a:rPr lang="ko-KR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골목상권의 특수성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 상권은 생활 밀착형 업종이 큰 비중을 차지함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발달 상권에 비해 매출 증가를 위한 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Infra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및 구체적 상권 리포트의 부재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372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관련 보도자료</a:t>
            </a:r>
            <a:endParaRPr lang="ko-KR" altLang="en-US" dirty="0"/>
          </a:p>
        </p:txBody>
      </p:sp>
      <p:sp>
        <p:nvSpPr>
          <p:cNvPr id="7" name="TextBox 120"/>
          <p:cNvSpPr txBox="1">
            <a:spLocks noChangeArrowheads="1"/>
          </p:cNvSpPr>
          <p:nvPr/>
        </p:nvSpPr>
        <p:spPr bwMode="auto">
          <a:xfrm>
            <a:off x="788537" y="4852317"/>
            <a:ext cx="10585176" cy="1292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 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서초구 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디지털화 프로젝트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코로나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이후 온라인 플랫폼 이용률 증가 → 골목 상권 내 소상공인 대응 미흡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단순 기술적 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Feed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 아닌 예약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홍보 등 다방면 디지털화 전환 모색 중</a:t>
            </a:r>
            <a:endParaRPr lang="ko-KR" altLang="ko-KR" sz="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bandicam 2021-12-07 13-56-24-715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23220" y="908720"/>
            <a:ext cx="6241132" cy="352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29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선행 논문 소개</a:t>
            </a:r>
            <a:endParaRPr lang="ko-KR" altLang="en-US" dirty="0"/>
          </a:p>
        </p:txBody>
      </p:sp>
      <p:sp>
        <p:nvSpPr>
          <p:cNvPr id="7" name="TextBox 120"/>
          <p:cNvSpPr txBox="1">
            <a:spLocks noChangeArrowheads="1"/>
          </p:cNvSpPr>
          <p:nvPr/>
        </p:nvSpPr>
        <p:spPr bwMode="auto">
          <a:xfrm>
            <a:off x="335360" y="3717032"/>
            <a:ext cx="11593288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소상공인을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중심으로 이루어져 있는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골목상권은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지역 주민의 기초 생활에 경제적으로 중요한 역할을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함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위 논문은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골목상권을 대상으로 매출액에 영향을 미치는 요인을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상권특성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배후지역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특성 등으로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구분하여 규명하고자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함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골목상권의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개념적 정의를 내리고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골목상권의 공간적 분포에 따라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상권별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매출액에 큰 차이가 있는 것을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확인하였음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또한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매출액의 영향요인을 분석한 결과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20~40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06~11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17~21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 등이 양의 영향을 미치는 것으로 </a:t>
            </a:r>
            <a:r>
              <a:rPr lang="ko-KR" altLang="en-US" sz="16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조사됐음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연구결과는 골목상권 중심의 소상공인 보호와 관리를 위한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정책개선에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도움을 줄 것으로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기대함</a:t>
            </a: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4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28" y="908720"/>
            <a:ext cx="5155064" cy="23762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8766" y="1607458"/>
            <a:ext cx="11665296" cy="3153984"/>
          </a:xfrm>
          <a:prstGeom prst="rect">
            <a:avLst/>
          </a:prstGeom>
          <a:solidFill>
            <a:srgbClr val="FFFF00"/>
          </a:solidFill>
        </p:spPr>
        <p:txBody>
          <a:bodyPr wrap="square" rtlCol="0" anchor="ctr">
            <a:noAutofit/>
          </a:bodyPr>
          <a:lstStyle/>
          <a:p>
            <a:r>
              <a:rPr lang="ko-KR" altLang="en-US" sz="19900" dirty="0" smtClean="0"/>
              <a:t>수정 필요</a:t>
            </a:r>
            <a:endParaRPr lang="ko-KR" altLang="en-US" sz="19900" dirty="0"/>
          </a:p>
        </p:txBody>
      </p:sp>
    </p:spTree>
    <p:extLst>
      <p:ext uri="{BB962C8B-B14F-4D97-AF65-F5344CB8AC3E}">
        <p14:creationId xmlns:p14="http://schemas.microsoft.com/office/powerpoint/2010/main" val="133379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6023992" y="-9626"/>
            <a:ext cx="6168008" cy="6867625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" y="-1"/>
            <a:ext cx="5991158" cy="6857999"/>
          </a:xfrm>
          <a:prstGeom prst="rect">
            <a:avLst/>
          </a:prstGeom>
        </p:spPr>
      </p:pic>
      <p:sp>
        <p:nvSpPr>
          <p:cNvPr id="31" name="Text Box 7"/>
          <p:cNvSpPr txBox="1">
            <a:spLocks noChangeArrowheads="1"/>
          </p:cNvSpPr>
          <p:nvPr/>
        </p:nvSpPr>
        <p:spPr bwMode="auto">
          <a:xfrm>
            <a:off x="7642966" y="2457488"/>
            <a:ext cx="1850186" cy="819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smtClean="0">
                <a:solidFill>
                  <a:schemeClr val="bg1"/>
                </a:solidFill>
              </a:rPr>
              <a:t>경쟁사 분석 </a:t>
            </a:r>
            <a:r>
              <a:rPr lang="en-US" altLang="ko-KR" sz="1050" dirty="0" smtClean="0">
                <a:solidFill>
                  <a:schemeClr val="bg1"/>
                </a:solidFill>
              </a:rPr>
              <a:t>&amp; </a:t>
            </a:r>
            <a:r>
              <a:rPr lang="ko-KR" altLang="en-US" sz="1050" dirty="0" err="1" smtClean="0">
                <a:solidFill>
                  <a:schemeClr val="bg1"/>
                </a:solidFill>
              </a:rPr>
              <a:t>차별점</a:t>
            </a:r>
            <a:endParaRPr kumimoji="0" lang="ko-KR" altLang="en-US" sz="1050" dirty="0">
              <a:solidFill>
                <a:schemeClr val="bg1"/>
              </a:solidFill>
            </a:endParaRPr>
          </a:p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ko-KR" altLang="en-US" sz="1050" dirty="0" smtClean="0">
                <a:solidFill>
                  <a:schemeClr val="bg1"/>
                </a:solidFill>
              </a:rPr>
              <a:t>멤버구성 및 역할 </a:t>
            </a:r>
            <a:r>
              <a:rPr lang="en-US" altLang="ko-KR" sz="1050" dirty="0" smtClean="0">
                <a:solidFill>
                  <a:schemeClr val="bg1"/>
                </a:solidFill>
              </a:rPr>
              <a:t>(R&amp;R)</a:t>
            </a:r>
            <a:r>
              <a:rPr kumimoji="0" lang="ko-KR" altLang="en-US" sz="1050" dirty="0" smtClean="0">
                <a:solidFill>
                  <a:schemeClr val="bg1"/>
                </a:solidFill>
              </a:rPr>
              <a:t> </a:t>
            </a:r>
            <a:endParaRPr kumimoji="0" lang="en-US" altLang="ko-KR" sz="1050" dirty="0">
              <a:solidFill>
                <a:schemeClr val="bg1"/>
              </a:solidFill>
            </a:endParaRPr>
          </a:p>
          <a:p>
            <a:pPr marL="171450" indent="-171450" eaLnBrk="1" hangingPunct="1">
              <a:lnSpc>
                <a:spcPct val="150000"/>
              </a:lnSpc>
              <a:spcBef>
                <a:spcPct val="0"/>
              </a:spcBef>
              <a:buFontTx/>
              <a:buChar char="-"/>
              <a:tabLst>
                <a:tab pos="628650" algn="l"/>
              </a:tabLst>
            </a:pPr>
            <a:r>
              <a:rPr lang="en-US" altLang="ko-KR" sz="1050" dirty="0" smtClean="0">
                <a:solidFill>
                  <a:schemeClr val="bg1"/>
                </a:solidFill>
              </a:rPr>
              <a:t>BM CANVAS</a:t>
            </a:r>
            <a:endParaRPr kumimoji="0" lang="en-US" altLang="ko-KR" sz="1050" dirty="0" smtClean="0">
              <a:solidFill>
                <a:schemeClr val="bg1"/>
              </a:solidFill>
            </a:endParaRPr>
          </a:p>
        </p:txBody>
      </p:sp>
      <p:sp>
        <p:nvSpPr>
          <p:cNvPr id="32" name="Text Box 8"/>
          <p:cNvSpPr txBox="1">
            <a:spLocks noChangeArrowheads="1"/>
          </p:cNvSpPr>
          <p:nvPr/>
        </p:nvSpPr>
        <p:spPr bwMode="auto">
          <a:xfrm>
            <a:off x="7789469" y="2159576"/>
            <a:ext cx="180049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1600" b="1" dirty="0" smtClean="0">
                <a:solidFill>
                  <a:schemeClr val="bg1"/>
                </a:solidFill>
              </a:rPr>
              <a:t>수행전략 및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R&amp;R</a:t>
            </a:r>
            <a:endParaRPr kumimoji="0" lang="en-US" altLang="ko-KR" sz="1600" b="1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16080" y="2132856"/>
            <a:ext cx="743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85725" algn="l"/>
                <a:tab pos="180975" algn="l"/>
              </a:tabLst>
            </a:pPr>
            <a:r>
              <a:rPr kumimoji="0" lang="en-US" altLang="ko-KR" sz="36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endParaRPr kumimoji="0"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37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smtClean="0"/>
              <a:t>경쟁사 분석 </a:t>
            </a:r>
            <a:r>
              <a:rPr lang="en-US" altLang="ko-KR" dirty="0" smtClean="0"/>
              <a:t>&amp; </a:t>
            </a:r>
            <a:r>
              <a:rPr lang="ko-KR" altLang="en-US" dirty="0" err="1" smtClean="0"/>
              <a:t>차별점</a:t>
            </a:r>
            <a:endParaRPr lang="ko-KR" altLang="en-US" dirty="0"/>
          </a:p>
        </p:txBody>
      </p:sp>
      <p:sp>
        <p:nvSpPr>
          <p:cNvPr id="6" name="TextBox 120"/>
          <p:cNvSpPr txBox="1">
            <a:spLocks noChangeArrowheads="1"/>
          </p:cNvSpPr>
          <p:nvPr/>
        </p:nvSpPr>
        <p:spPr bwMode="auto">
          <a:xfrm>
            <a:off x="263352" y="753378"/>
            <a:ext cx="5760640" cy="170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① </a:t>
            </a: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와드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캐치테이블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-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고객 → 매장운영 시간 외 편리하게 예약가능</a:t>
            </a:r>
            <a:endParaRPr lang="en-US" altLang="ko-KR" sz="16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-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업주 → 예약 전화 응대 등에 소비되는 </a:t>
            </a:r>
            <a:r>
              <a:rPr lang="en-US" altLang="ko-KR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Resource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최소화</a:t>
            </a:r>
            <a:endParaRPr lang="en-US" altLang="ko-KR" sz="16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endParaRPr lang="ko-KR" altLang="ko-KR" sz="1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120"/>
          <p:cNvSpPr txBox="1">
            <a:spLocks noChangeArrowheads="1"/>
          </p:cNvSpPr>
          <p:nvPr/>
        </p:nvSpPr>
        <p:spPr bwMode="auto">
          <a:xfrm>
            <a:off x="6312024" y="620688"/>
            <a:ext cx="5328592" cy="170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  <a:r>
              <a:rPr lang="en-US" altLang="ko-KR" sz="2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② </a:t>
            </a: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이티고코리아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이티고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-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레스토랑 한정 시간대별 할인 서비스 제공</a:t>
            </a:r>
            <a:endParaRPr lang="en-US" altLang="ko-KR" sz="16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-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인원수와 시간 선택 후 시간대별 할인율 확인 가능</a:t>
            </a:r>
            <a:endParaRPr lang="en-US" altLang="ko-KR" sz="16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</a:t>
            </a:r>
            <a:endParaRPr lang="ko-KR" altLang="ko-KR" sz="8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120"/>
          <p:cNvSpPr txBox="1">
            <a:spLocks noChangeArrowheads="1"/>
          </p:cNvSpPr>
          <p:nvPr/>
        </p:nvSpPr>
        <p:spPr bwMode="auto">
          <a:xfrm>
            <a:off x="695400" y="4437112"/>
            <a:ext cx="10585176" cy="1892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  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BM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의 차별화된 서비스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 - </a:t>
            </a:r>
            <a:r>
              <a:rPr lang="ko-KR" altLang="en-US" sz="16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집객률이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저조한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시간대 분석 → 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예약 방문을 하는 고객들에게 할인이나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프로모션 제공</a:t>
            </a:r>
            <a:endParaRPr lang="en-US" altLang="ko-KR" sz="16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구간별 </a:t>
            </a:r>
            <a:r>
              <a:rPr lang="ko-KR" altLang="en-US" sz="16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할인제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도입을 통한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무의미 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시간 제거 → 수익의 공백 제거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可</a:t>
            </a:r>
            <a:endParaRPr lang="en-US" altLang="ko-KR" sz="16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오프라인</a:t>
            </a:r>
            <a:r>
              <a:rPr lang="en-US" altLang="ko-KR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다양한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업종에 </a:t>
            </a:r>
            <a:r>
              <a:rPr lang="ko-KR" altLang="en-US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확대 적용 가능</a:t>
            </a:r>
            <a:r>
              <a:rPr lang="en-US" altLang="ko-KR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6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ko-KR" sz="1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아래쪽 화살표 2"/>
          <p:cNvSpPr/>
          <p:nvPr/>
        </p:nvSpPr>
        <p:spPr bwMode="auto">
          <a:xfrm>
            <a:off x="5591943" y="2204865"/>
            <a:ext cx="864097" cy="2016224"/>
          </a:xfrm>
          <a:prstGeom prst="downArrow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ts val="15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endParaRPr kumimoji="1" lang="ko-KR" altLang="en-US" sz="1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ea typeface="맑은 고딕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8766" y="1607458"/>
            <a:ext cx="11665296" cy="3153984"/>
          </a:xfrm>
          <a:prstGeom prst="rect">
            <a:avLst/>
          </a:prstGeom>
          <a:solidFill>
            <a:srgbClr val="FFFF00"/>
          </a:solidFill>
        </p:spPr>
        <p:txBody>
          <a:bodyPr wrap="square" rtlCol="0" anchor="ctr">
            <a:noAutofit/>
          </a:bodyPr>
          <a:lstStyle/>
          <a:p>
            <a:r>
              <a:rPr lang="ko-KR" altLang="en-US" sz="19900" dirty="0" smtClean="0"/>
              <a:t>분할 필요</a:t>
            </a:r>
            <a:endParaRPr lang="ko-KR" altLang="en-US" sz="19900" dirty="0"/>
          </a:p>
        </p:txBody>
      </p:sp>
    </p:spTree>
    <p:extLst>
      <p:ext uri="{BB962C8B-B14F-4D97-AF65-F5344CB8AC3E}">
        <p14:creationId xmlns:p14="http://schemas.microsoft.com/office/powerpoint/2010/main" val="3227386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/>
          <p:cNvSpPr>
            <a:spLocks noGrp="1"/>
          </p:cNvSpPr>
          <p:nvPr>
            <p:ph type="ctrTitle"/>
          </p:nvPr>
        </p:nvSpPr>
        <p:spPr>
          <a:xfrm>
            <a:off x="40540" y="17584"/>
            <a:ext cx="5502565" cy="439616"/>
          </a:xfrm>
        </p:spPr>
        <p:txBody>
          <a:bodyPr/>
          <a:lstStyle/>
          <a:p>
            <a:r>
              <a:rPr lang="ko-KR" altLang="en-US" dirty="0" err="1" smtClean="0"/>
              <a:t>멤버구성</a:t>
            </a:r>
            <a:r>
              <a:rPr lang="ko-KR" altLang="en-US" dirty="0" smtClean="0"/>
              <a:t> 및 역할 </a:t>
            </a:r>
            <a:r>
              <a:rPr lang="en-US" altLang="ko-KR" dirty="0" smtClean="0"/>
              <a:t>(R&amp;R)</a:t>
            </a:r>
            <a:endParaRPr lang="ko-KR" altLang="en-US" dirty="0"/>
          </a:p>
        </p:txBody>
      </p:sp>
      <p:sp>
        <p:nvSpPr>
          <p:cNvPr id="44" name="Oval 5">
            <a:extLst>
              <a:ext uri="{FF2B5EF4-FFF2-40B4-BE49-F238E27FC236}">
                <a16:creationId xmlns:a16="http://schemas.microsoft.com/office/drawing/2014/main" id="{29B5269B-3DF4-4EB7-85B2-93451D34DB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1514" y="2017694"/>
            <a:ext cx="1090613" cy="109207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Freeform 6">
            <a:extLst>
              <a:ext uri="{FF2B5EF4-FFF2-40B4-BE49-F238E27FC236}">
                <a16:creationId xmlns:a16="http://schemas.microsoft.com/office/drawing/2014/main" id="{4870E2D8-2495-4CAE-98AD-D7C548D7210B}"/>
              </a:ext>
            </a:extLst>
          </p:cNvPr>
          <p:cNvSpPr>
            <a:spLocks/>
          </p:cNvSpPr>
          <p:nvPr/>
        </p:nvSpPr>
        <p:spPr bwMode="auto">
          <a:xfrm>
            <a:off x="2279576" y="2795847"/>
            <a:ext cx="1614488" cy="2217329"/>
          </a:xfrm>
          <a:custGeom>
            <a:avLst/>
            <a:gdLst>
              <a:gd name="T0" fmla="*/ 190 w 381"/>
              <a:gd name="T1" fmla="*/ 95 h 524"/>
              <a:gd name="T2" fmla="*/ 52 w 381"/>
              <a:gd name="T3" fmla="*/ 0 h 524"/>
              <a:gd name="T4" fmla="*/ 0 w 381"/>
              <a:gd name="T5" fmla="*/ 0 h 524"/>
              <a:gd name="T6" fmla="*/ 0 w 381"/>
              <a:gd name="T7" fmla="*/ 524 h 524"/>
              <a:gd name="T8" fmla="*/ 381 w 381"/>
              <a:gd name="T9" fmla="*/ 524 h 524"/>
              <a:gd name="T10" fmla="*/ 381 w 381"/>
              <a:gd name="T11" fmla="*/ 0 h 524"/>
              <a:gd name="T12" fmla="*/ 329 w 381"/>
              <a:gd name="T13" fmla="*/ 0 h 524"/>
              <a:gd name="T14" fmla="*/ 190 w 381"/>
              <a:gd name="T15" fmla="*/ 95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524">
                <a:moveTo>
                  <a:pt x="190" y="95"/>
                </a:moveTo>
                <a:cubicBezTo>
                  <a:pt x="127" y="95"/>
                  <a:pt x="73" y="55"/>
                  <a:pt x="5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4"/>
                  <a:pt x="0" y="524"/>
                  <a:pt x="0" y="524"/>
                </a:cubicBezTo>
                <a:cubicBezTo>
                  <a:pt x="381" y="524"/>
                  <a:pt x="381" y="524"/>
                  <a:pt x="381" y="524"/>
                </a:cubicBezTo>
                <a:cubicBezTo>
                  <a:pt x="381" y="0"/>
                  <a:pt x="381" y="0"/>
                  <a:pt x="381" y="0"/>
                </a:cubicBezTo>
                <a:cubicBezTo>
                  <a:pt x="329" y="0"/>
                  <a:pt x="329" y="0"/>
                  <a:pt x="329" y="0"/>
                </a:cubicBezTo>
                <a:cubicBezTo>
                  <a:pt x="308" y="55"/>
                  <a:pt x="254" y="95"/>
                  <a:pt x="190" y="95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Freeform 7">
            <a:extLst>
              <a:ext uri="{FF2B5EF4-FFF2-40B4-BE49-F238E27FC236}">
                <a16:creationId xmlns:a16="http://schemas.microsoft.com/office/drawing/2014/main" id="{81C5569B-CB6F-4B9F-9BDC-B15F64FFE943}"/>
              </a:ext>
            </a:extLst>
          </p:cNvPr>
          <p:cNvSpPr>
            <a:spLocks/>
          </p:cNvSpPr>
          <p:nvPr/>
        </p:nvSpPr>
        <p:spPr bwMode="auto">
          <a:xfrm>
            <a:off x="2279576" y="1772816"/>
            <a:ext cx="1614488" cy="647972"/>
          </a:xfrm>
          <a:custGeom>
            <a:avLst/>
            <a:gdLst>
              <a:gd name="T0" fmla="*/ 0 w 381"/>
              <a:gd name="T1" fmla="*/ 0 h 153"/>
              <a:gd name="T2" fmla="*/ 0 w 381"/>
              <a:gd name="T3" fmla="*/ 153 h 153"/>
              <a:gd name="T4" fmla="*/ 47 w 381"/>
              <a:gd name="T5" fmla="*/ 153 h 153"/>
              <a:gd name="T6" fmla="*/ 190 w 381"/>
              <a:gd name="T7" fmla="*/ 38 h 153"/>
              <a:gd name="T8" fmla="*/ 334 w 381"/>
              <a:gd name="T9" fmla="*/ 153 h 153"/>
              <a:gd name="T10" fmla="*/ 381 w 381"/>
              <a:gd name="T11" fmla="*/ 153 h 153"/>
              <a:gd name="T12" fmla="*/ 381 w 381"/>
              <a:gd name="T13" fmla="*/ 0 h 153"/>
              <a:gd name="T14" fmla="*/ 0 w 381"/>
              <a:gd name="T1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153">
                <a:moveTo>
                  <a:pt x="0" y="0"/>
                </a:moveTo>
                <a:cubicBezTo>
                  <a:pt x="0" y="153"/>
                  <a:pt x="0" y="153"/>
                  <a:pt x="0" y="153"/>
                </a:cubicBezTo>
                <a:cubicBezTo>
                  <a:pt x="47" y="153"/>
                  <a:pt x="47" y="153"/>
                  <a:pt x="47" y="153"/>
                </a:cubicBezTo>
                <a:cubicBezTo>
                  <a:pt x="62" y="87"/>
                  <a:pt x="120" y="38"/>
                  <a:pt x="190" y="38"/>
                </a:cubicBezTo>
                <a:cubicBezTo>
                  <a:pt x="261" y="38"/>
                  <a:pt x="319" y="87"/>
                  <a:pt x="334" y="153"/>
                </a:cubicBezTo>
                <a:cubicBezTo>
                  <a:pt x="381" y="153"/>
                  <a:pt x="381" y="153"/>
                  <a:pt x="381" y="153"/>
                </a:cubicBezTo>
                <a:cubicBezTo>
                  <a:pt x="381" y="0"/>
                  <a:pt x="381" y="0"/>
                  <a:pt x="381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Oval 184">
            <a:extLst>
              <a:ext uri="{FF2B5EF4-FFF2-40B4-BE49-F238E27FC236}">
                <a16:creationId xmlns:a16="http://schemas.microsoft.com/office/drawing/2014/main" id="{F102271A-1E18-4918-8976-7C1694C8F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8155" y="2017694"/>
            <a:ext cx="1089025" cy="109207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Freeform 185">
            <a:extLst>
              <a:ext uri="{FF2B5EF4-FFF2-40B4-BE49-F238E27FC236}">
                <a16:creationId xmlns:a16="http://schemas.microsoft.com/office/drawing/2014/main" id="{6C1010F8-F293-4C0E-84CF-AC6A8C391C3E}"/>
              </a:ext>
            </a:extLst>
          </p:cNvPr>
          <p:cNvSpPr>
            <a:spLocks/>
          </p:cNvSpPr>
          <p:nvPr/>
        </p:nvSpPr>
        <p:spPr bwMode="auto">
          <a:xfrm>
            <a:off x="3915423" y="2795847"/>
            <a:ext cx="1614488" cy="2217329"/>
          </a:xfrm>
          <a:custGeom>
            <a:avLst/>
            <a:gdLst>
              <a:gd name="T0" fmla="*/ 190 w 381"/>
              <a:gd name="T1" fmla="*/ 95 h 524"/>
              <a:gd name="T2" fmla="*/ 52 w 381"/>
              <a:gd name="T3" fmla="*/ 0 h 524"/>
              <a:gd name="T4" fmla="*/ 0 w 381"/>
              <a:gd name="T5" fmla="*/ 0 h 524"/>
              <a:gd name="T6" fmla="*/ 0 w 381"/>
              <a:gd name="T7" fmla="*/ 524 h 524"/>
              <a:gd name="T8" fmla="*/ 381 w 381"/>
              <a:gd name="T9" fmla="*/ 524 h 524"/>
              <a:gd name="T10" fmla="*/ 381 w 381"/>
              <a:gd name="T11" fmla="*/ 0 h 524"/>
              <a:gd name="T12" fmla="*/ 329 w 381"/>
              <a:gd name="T13" fmla="*/ 0 h 524"/>
              <a:gd name="T14" fmla="*/ 190 w 381"/>
              <a:gd name="T15" fmla="*/ 95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524">
                <a:moveTo>
                  <a:pt x="190" y="95"/>
                </a:moveTo>
                <a:cubicBezTo>
                  <a:pt x="127" y="95"/>
                  <a:pt x="73" y="55"/>
                  <a:pt x="5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4"/>
                  <a:pt x="0" y="524"/>
                  <a:pt x="0" y="524"/>
                </a:cubicBezTo>
                <a:cubicBezTo>
                  <a:pt x="381" y="524"/>
                  <a:pt x="381" y="524"/>
                  <a:pt x="381" y="524"/>
                </a:cubicBezTo>
                <a:cubicBezTo>
                  <a:pt x="381" y="0"/>
                  <a:pt x="381" y="0"/>
                  <a:pt x="381" y="0"/>
                </a:cubicBezTo>
                <a:cubicBezTo>
                  <a:pt x="329" y="0"/>
                  <a:pt x="329" y="0"/>
                  <a:pt x="329" y="0"/>
                </a:cubicBezTo>
                <a:cubicBezTo>
                  <a:pt x="307" y="55"/>
                  <a:pt x="254" y="95"/>
                  <a:pt x="190" y="95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Freeform 186">
            <a:extLst>
              <a:ext uri="{FF2B5EF4-FFF2-40B4-BE49-F238E27FC236}">
                <a16:creationId xmlns:a16="http://schemas.microsoft.com/office/drawing/2014/main" id="{2CB8AB88-965B-42DB-A8AD-472E5614C8A7}"/>
              </a:ext>
            </a:extLst>
          </p:cNvPr>
          <p:cNvSpPr>
            <a:spLocks/>
          </p:cNvSpPr>
          <p:nvPr/>
        </p:nvSpPr>
        <p:spPr bwMode="auto">
          <a:xfrm>
            <a:off x="3915423" y="1772816"/>
            <a:ext cx="1614488" cy="647972"/>
          </a:xfrm>
          <a:custGeom>
            <a:avLst/>
            <a:gdLst>
              <a:gd name="T0" fmla="*/ 0 w 381"/>
              <a:gd name="T1" fmla="*/ 0 h 153"/>
              <a:gd name="T2" fmla="*/ 0 w 381"/>
              <a:gd name="T3" fmla="*/ 153 h 153"/>
              <a:gd name="T4" fmla="*/ 46 w 381"/>
              <a:gd name="T5" fmla="*/ 153 h 153"/>
              <a:gd name="T6" fmla="*/ 190 w 381"/>
              <a:gd name="T7" fmla="*/ 38 h 153"/>
              <a:gd name="T8" fmla="*/ 334 w 381"/>
              <a:gd name="T9" fmla="*/ 153 h 153"/>
              <a:gd name="T10" fmla="*/ 381 w 381"/>
              <a:gd name="T11" fmla="*/ 153 h 153"/>
              <a:gd name="T12" fmla="*/ 381 w 381"/>
              <a:gd name="T13" fmla="*/ 0 h 153"/>
              <a:gd name="T14" fmla="*/ 0 w 381"/>
              <a:gd name="T1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153">
                <a:moveTo>
                  <a:pt x="0" y="0"/>
                </a:moveTo>
                <a:cubicBezTo>
                  <a:pt x="0" y="153"/>
                  <a:pt x="0" y="153"/>
                  <a:pt x="0" y="153"/>
                </a:cubicBezTo>
                <a:cubicBezTo>
                  <a:pt x="46" y="153"/>
                  <a:pt x="46" y="153"/>
                  <a:pt x="46" y="153"/>
                </a:cubicBezTo>
                <a:cubicBezTo>
                  <a:pt x="62" y="87"/>
                  <a:pt x="120" y="38"/>
                  <a:pt x="190" y="38"/>
                </a:cubicBezTo>
                <a:cubicBezTo>
                  <a:pt x="261" y="38"/>
                  <a:pt x="319" y="87"/>
                  <a:pt x="334" y="153"/>
                </a:cubicBezTo>
                <a:cubicBezTo>
                  <a:pt x="381" y="153"/>
                  <a:pt x="381" y="153"/>
                  <a:pt x="381" y="153"/>
                </a:cubicBezTo>
                <a:cubicBezTo>
                  <a:pt x="381" y="0"/>
                  <a:pt x="381" y="0"/>
                  <a:pt x="381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0" name="Oval 361">
            <a:extLst>
              <a:ext uri="{FF2B5EF4-FFF2-40B4-BE49-F238E27FC236}">
                <a16:creationId xmlns:a16="http://schemas.microsoft.com/office/drawing/2014/main" id="{AA7049D4-F528-457D-89A2-03AEAB2200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7751" y="2017694"/>
            <a:ext cx="1089025" cy="109207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Freeform 362">
            <a:extLst>
              <a:ext uri="{FF2B5EF4-FFF2-40B4-BE49-F238E27FC236}">
                <a16:creationId xmlns:a16="http://schemas.microsoft.com/office/drawing/2014/main" id="{F2C1C97F-672B-4AFC-9521-65AC8212D1A1}"/>
              </a:ext>
            </a:extLst>
          </p:cNvPr>
          <p:cNvSpPr>
            <a:spLocks/>
          </p:cNvSpPr>
          <p:nvPr/>
        </p:nvSpPr>
        <p:spPr bwMode="auto">
          <a:xfrm>
            <a:off x="5544226" y="2795847"/>
            <a:ext cx="1616075" cy="2217329"/>
          </a:xfrm>
          <a:custGeom>
            <a:avLst/>
            <a:gdLst>
              <a:gd name="T0" fmla="*/ 190 w 381"/>
              <a:gd name="T1" fmla="*/ 95 h 524"/>
              <a:gd name="T2" fmla="*/ 52 w 381"/>
              <a:gd name="T3" fmla="*/ 0 h 524"/>
              <a:gd name="T4" fmla="*/ 0 w 381"/>
              <a:gd name="T5" fmla="*/ 0 h 524"/>
              <a:gd name="T6" fmla="*/ 0 w 381"/>
              <a:gd name="T7" fmla="*/ 524 h 524"/>
              <a:gd name="T8" fmla="*/ 381 w 381"/>
              <a:gd name="T9" fmla="*/ 524 h 524"/>
              <a:gd name="T10" fmla="*/ 381 w 381"/>
              <a:gd name="T11" fmla="*/ 0 h 524"/>
              <a:gd name="T12" fmla="*/ 328 w 381"/>
              <a:gd name="T13" fmla="*/ 0 h 524"/>
              <a:gd name="T14" fmla="*/ 190 w 381"/>
              <a:gd name="T15" fmla="*/ 95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524">
                <a:moveTo>
                  <a:pt x="190" y="95"/>
                </a:moveTo>
                <a:cubicBezTo>
                  <a:pt x="127" y="95"/>
                  <a:pt x="73" y="55"/>
                  <a:pt x="5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4"/>
                  <a:pt x="0" y="524"/>
                  <a:pt x="0" y="524"/>
                </a:cubicBezTo>
                <a:cubicBezTo>
                  <a:pt x="381" y="524"/>
                  <a:pt x="381" y="524"/>
                  <a:pt x="381" y="524"/>
                </a:cubicBezTo>
                <a:cubicBezTo>
                  <a:pt x="381" y="0"/>
                  <a:pt x="381" y="0"/>
                  <a:pt x="381" y="0"/>
                </a:cubicBezTo>
                <a:cubicBezTo>
                  <a:pt x="328" y="0"/>
                  <a:pt x="328" y="0"/>
                  <a:pt x="328" y="0"/>
                </a:cubicBezTo>
                <a:cubicBezTo>
                  <a:pt x="307" y="55"/>
                  <a:pt x="253" y="95"/>
                  <a:pt x="190" y="95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Freeform 363">
            <a:extLst>
              <a:ext uri="{FF2B5EF4-FFF2-40B4-BE49-F238E27FC236}">
                <a16:creationId xmlns:a16="http://schemas.microsoft.com/office/drawing/2014/main" id="{F35C7606-761C-4BF6-87DB-B641E111287E}"/>
              </a:ext>
            </a:extLst>
          </p:cNvPr>
          <p:cNvSpPr>
            <a:spLocks/>
          </p:cNvSpPr>
          <p:nvPr/>
        </p:nvSpPr>
        <p:spPr bwMode="auto">
          <a:xfrm>
            <a:off x="5544226" y="1772816"/>
            <a:ext cx="1616075" cy="647972"/>
          </a:xfrm>
          <a:custGeom>
            <a:avLst/>
            <a:gdLst>
              <a:gd name="T0" fmla="*/ 0 w 381"/>
              <a:gd name="T1" fmla="*/ 0 h 153"/>
              <a:gd name="T2" fmla="*/ 0 w 381"/>
              <a:gd name="T3" fmla="*/ 153 h 153"/>
              <a:gd name="T4" fmla="*/ 46 w 381"/>
              <a:gd name="T5" fmla="*/ 153 h 153"/>
              <a:gd name="T6" fmla="*/ 190 w 381"/>
              <a:gd name="T7" fmla="*/ 38 h 153"/>
              <a:gd name="T8" fmla="*/ 334 w 381"/>
              <a:gd name="T9" fmla="*/ 153 h 153"/>
              <a:gd name="T10" fmla="*/ 381 w 381"/>
              <a:gd name="T11" fmla="*/ 153 h 153"/>
              <a:gd name="T12" fmla="*/ 381 w 381"/>
              <a:gd name="T13" fmla="*/ 0 h 153"/>
              <a:gd name="T14" fmla="*/ 0 w 381"/>
              <a:gd name="T1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153">
                <a:moveTo>
                  <a:pt x="0" y="0"/>
                </a:moveTo>
                <a:cubicBezTo>
                  <a:pt x="0" y="153"/>
                  <a:pt x="0" y="153"/>
                  <a:pt x="0" y="153"/>
                </a:cubicBezTo>
                <a:cubicBezTo>
                  <a:pt x="46" y="153"/>
                  <a:pt x="46" y="153"/>
                  <a:pt x="46" y="153"/>
                </a:cubicBezTo>
                <a:cubicBezTo>
                  <a:pt x="61" y="87"/>
                  <a:pt x="120" y="38"/>
                  <a:pt x="190" y="38"/>
                </a:cubicBezTo>
                <a:cubicBezTo>
                  <a:pt x="260" y="38"/>
                  <a:pt x="319" y="87"/>
                  <a:pt x="334" y="153"/>
                </a:cubicBezTo>
                <a:cubicBezTo>
                  <a:pt x="381" y="153"/>
                  <a:pt x="381" y="153"/>
                  <a:pt x="381" y="153"/>
                </a:cubicBezTo>
                <a:cubicBezTo>
                  <a:pt x="381" y="0"/>
                  <a:pt x="381" y="0"/>
                  <a:pt x="381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Oval 538">
            <a:extLst>
              <a:ext uri="{FF2B5EF4-FFF2-40B4-BE49-F238E27FC236}">
                <a16:creationId xmlns:a16="http://schemas.microsoft.com/office/drawing/2014/main" id="{58CCBF3F-CB4F-4489-BB74-0FF7C5142C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6893" y="2017694"/>
            <a:ext cx="1089025" cy="109207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Freeform 539">
            <a:extLst>
              <a:ext uri="{FF2B5EF4-FFF2-40B4-BE49-F238E27FC236}">
                <a16:creationId xmlns:a16="http://schemas.microsoft.com/office/drawing/2014/main" id="{ECDFFC91-CD93-47EA-A05E-E9CCE710B9CB}"/>
              </a:ext>
            </a:extLst>
          </p:cNvPr>
          <p:cNvSpPr>
            <a:spLocks/>
          </p:cNvSpPr>
          <p:nvPr/>
        </p:nvSpPr>
        <p:spPr bwMode="auto">
          <a:xfrm>
            <a:off x="7184161" y="2795847"/>
            <a:ext cx="1614488" cy="2217329"/>
          </a:xfrm>
          <a:custGeom>
            <a:avLst/>
            <a:gdLst>
              <a:gd name="T0" fmla="*/ 190 w 381"/>
              <a:gd name="T1" fmla="*/ 95 h 524"/>
              <a:gd name="T2" fmla="*/ 52 w 381"/>
              <a:gd name="T3" fmla="*/ 0 h 524"/>
              <a:gd name="T4" fmla="*/ 0 w 381"/>
              <a:gd name="T5" fmla="*/ 0 h 524"/>
              <a:gd name="T6" fmla="*/ 0 w 381"/>
              <a:gd name="T7" fmla="*/ 524 h 524"/>
              <a:gd name="T8" fmla="*/ 381 w 381"/>
              <a:gd name="T9" fmla="*/ 524 h 524"/>
              <a:gd name="T10" fmla="*/ 381 w 381"/>
              <a:gd name="T11" fmla="*/ 0 h 524"/>
              <a:gd name="T12" fmla="*/ 328 w 381"/>
              <a:gd name="T13" fmla="*/ 0 h 524"/>
              <a:gd name="T14" fmla="*/ 190 w 381"/>
              <a:gd name="T15" fmla="*/ 95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524">
                <a:moveTo>
                  <a:pt x="190" y="95"/>
                </a:moveTo>
                <a:cubicBezTo>
                  <a:pt x="127" y="95"/>
                  <a:pt x="73" y="55"/>
                  <a:pt x="5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4"/>
                  <a:pt x="0" y="524"/>
                  <a:pt x="0" y="524"/>
                </a:cubicBezTo>
                <a:cubicBezTo>
                  <a:pt x="381" y="524"/>
                  <a:pt x="381" y="524"/>
                  <a:pt x="381" y="524"/>
                </a:cubicBezTo>
                <a:cubicBezTo>
                  <a:pt x="381" y="0"/>
                  <a:pt x="381" y="0"/>
                  <a:pt x="381" y="0"/>
                </a:cubicBezTo>
                <a:cubicBezTo>
                  <a:pt x="328" y="0"/>
                  <a:pt x="328" y="0"/>
                  <a:pt x="328" y="0"/>
                </a:cubicBezTo>
                <a:cubicBezTo>
                  <a:pt x="307" y="55"/>
                  <a:pt x="253" y="95"/>
                  <a:pt x="190" y="95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Freeform 540">
            <a:extLst>
              <a:ext uri="{FF2B5EF4-FFF2-40B4-BE49-F238E27FC236}">
                <a16:creationId xmlns:a16="http://schemas.microsoft.com/office/drawing/2014/main" id="{97582F7D-85B2-4AAB-91DB-77AA7D99E1F7}"/>
              </a:ext>
            </a:extLst>
          </p:cNvPr>
          <p:cNvSpPr>
            <a:spLocks/>
          </p:cNvSpPr>
          <p:nvPr/>
        </p:nvSpPr>
        <p:spPr bwMode="auto">
          <a:xfrm>
            <a:off x="7184161" y="1772816"/>
            <a:ext cx="1614488" cy="647972"/>
          </a:xfrm>
          <a:custGeom>
            <a:avLst/>
            <a:gdLst>
              <a:gd name="T0" fmla="*/ 0 w 381"/>
              <a:gd name="T1" fmla="*/ 0 h 153"/>
              <a:gd name="T2" fmla="*/ 0 w 381"/>
              <a:gd name="T3" fmla="*/ 153 h 153"/>
              <a:gd name="T4" fmla="*/ 46 w 381"/>
              <a:gd name="T5" fmla="*/ 153 h 153"/>
              <a:gd name="T6" fmla="*/ 190 w 381"/>
              <a:gd name="T7" fmla="*/ 38 h 153"/>
              <a:gd name="T8" fmla="*/ 334 w 381"/>
              <a:gd name="T9" fmla="*/ 153 h 153"/>
              <a:gd name="T10" fmla="*/ 381 w 381"/>
              <a:gd name="T11" fmla="*/ 153 h 153"/>
              <a:gd name="T12" fmla="*/ 381 w 381"/>
              <a:gd name="T13" fmla="*/ 0 h 153"/>
              <a:gd name="T14" fmla="*/ 0 w 381"/>
              <a:gd name="T1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153">
                <a:moveTo>
                  <a:pt x="0" y="0"/>
                </a:moveTo>
                <a:cubicBezTo>
                  <a:pt x="0" y="153"/>
                  <a:pt x="0" y="153"/>
                  <a:pt x="0" y="153"/>
                </a:cubicBezTo>
                <a:cubicBezTo>
                  <a:pt x="46" y="153"/>
                  <a:pt x="46" y="153"/>
                  <a:pt x="46" y="153"/>
                </a:cubicBezTo>
                <a:cubicBezTo>
                  <a:pt x="61" y="87"/>
                  <a:pt x="120" y="38"/>
                  <a:pt x="190" y="38"/>
                </a:cubicBezTo>
                <a:cubicBezTo>
                  <a:pt x="260" y="38"/>
                  <a:pt x="319" y="87"/>
                  <a:pt x="334" y="153"/>
                </a:cubicBezTo>
                <a:cubicBezTo>
                  <a:pt x="381" y="153"/>
                  <a:pt x="381" y="153"/>
                  <a:pt x="381" y="153"/>
                </a:cubicBezTo>
                <a:cubicBezTo>
                  <a:pt x="381" y="0"/>
                  <a:pt x="381" y="0"/>
                  <a:pt x="381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57A28E1-6C07-4400-B00C-371518B4D0FD}"/>
              </a:ext>
            </a:extLst>
          </p:cNvPr>
          <p:cNvSpPr txBox="1"/>
          <p:nvPr/>
        </p:nvSpPr>
        <p:spPr>
          <a:xfrm>
            <a:off x="2521817" y="326966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김지윤</a:t>
            </a:r>
            <a:endParaRPr lang="ko-KR" altLang="en-US" sz="2400" b="1" dirty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600B209-50E6-421B-9E71-CE8C68A756C3}"/>
              </a:ext>
            </a:extLst>
          </p:cNvPr>
          <p:cNvSpPr txBox="1"/>
          <p:nvPr/>
        </p:nvSpPr>
        <p:spPr>
          <a:xfrm>
            <a:off x="2840602" y="3656057"/>
            <a:ext cx="492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조장</a:t>
            </a:r>
            <a:endParaRPr lang="ko-KR" altLang="en-US" sz="1200" dirty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3B6D8300-8F98-401E-818E-E82FBE334603}"/>
              </a:ext>
            </a:extLst>
          </p:cNvPr>
          <p:cNvSpPr/>
          <p:nvPr/>
        </p:nvSpPr>
        <p:spPr>
          <a:xfrm>
            <a:off x="2391098" y="4006664"/>
            <a:ext cx="139144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Python </a:t>
            </a:r>
            <a:r>
              <a:rPr lang="ko-KR" altLang="en-US" sz="1000" dirty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개발</a:t>
            </a:r>
          </a:p>
          <a:p>
            <a:r>
              <a:rPr lang="ko-KR" altLang="en-US" sz="1000" dirty="0" err="1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데이터기반</a:t>
            </a:r>
            <a:r>
              <a:rPr lang="ko-KR" altLang="en-US" sz="1000" dirty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1000" dirty="0" err="1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분석모델</a:t>
            </a:r>
            <a:r>
              <a:rPr lang="ko-KR" altLang="en-US" sz="1000" dirty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 수립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CF988A4-62AC-4859-ACF1-F4F42F82E71D}"/>
              </a:ext>
            </a:extLst>
          </p:cNvPr>
          <p:cNvSpPr txBox="1"/>
          <p:nvPr/>
        </p:nvSpPr>
        <p:spPr>
          <a:xfrm>
            <a:off x="4157665" y="326966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이재욱</a:t>
            </a:r>
            <a:endParaRPr lang="ko-KR" altLang="en-US" sz="2400" b="1" dirty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C6A90E90-B43D-432B-A25C-99583F72695C}"/>
              </a:ext>
            </a:extLst>
          </p:cNvPr>
          <p:cNvSpPr/>
          <p:nvPr/>
        </p:nvSpPr>
        <p:spPr>
          <a:xfrm>
            <a:off x="4026945" y="4006664"/>
            <a:ext cx="139144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Python </a:t>
            </a:r>
            <a:r>
              <a:rPr lang="ko-KR" altLang="en-US" sz="1000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개발</a:t>
            </a:r>
            <a:endParaRPr lang="en-US" altLang="ko-KR" sz="1000" dirty="0" smtClean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  <a:p>
            <a:r>
              <a:rPr lang="ko-KR" altLang="en-US" sz="1000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시각화</a:t>
            </a:r>
            <a:endParaRPr lang="ko-KR" altLang="en-US" sz="1000" dirty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  <a:p>
            <a:r>
              <a:rPr lang="ko-KR" altLang="en-US" sz="1000" dirty="0" err="1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분석모델</a:t>
            </a:r>
            <a:endParaRPr lang="ko-KR" altLang="en-US" sz="1000" dirty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0402018-E9EA-4135-85EE-08E1D8C74635}"/>
              </a:ext>
            </a:extLst>
          </p:cNvPr>
          <p:cNvSpPr txBox="1"/>
          <p:nvPr/>
        </p:nvSpPr>
        <p:spPr>
          <a:xfrm>
            <a:off x="5787260" y="326966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이준영</a:t>
            </a:r>
            <a:endParaRPr lang="ko-KR" altLang="en-US" sz="2400" b="1" dirty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24A441C0-6889-4DAF-8C46-2F9AC56EBFD0}"/>
              </a:ext>
            </a:extLst>
          </p:cNvPr>
          <p:cNvSpPr/>
          <p:nvPr/>
        </p:nvSpPr>
        <p:spPr>
          <a:xfrm>
            <a:off x="5656541" y="4006664"/>
            <a:ext cx="139144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발표자료 작성</a:t>
            </a:r>
            <a:endParaRPr lang="ko-KR" altLang="en-US" sz="1000" dirty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0B68B94-4543-4AD5-BBD6-93D54687A1B6}"/>
              </a:ext>
            </a:extLst>
          </p:cNvPr>
          <p:cNvSpPr txBox="1"/>
          <p:nvPr/>
        </p:nvSpPr>
        <p:spPr>
          <a:xfrm>
            <a:off x="7426401" y="326966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err="1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조연진</a:t>
            </a:r>
            <a:endParaRPr lang="ko-KR" altLang="en-US" sz="2400" b="1" dirty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460A674D-167E-415E-ADBA-E63BD126BAE7}"/>
              </a:ext>
            </a:extLst>
          </p:cNvPr>
          <p:cNvSpPr/>
          <p:nvPr/>
        </p:nvSpPr>
        <p:spPr>
          <a:xfrm>
            <a:off x="7295683" y="4006664"/>
            <a:ext cx="13914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Python </a:t>
            </a:r>
            <a:r>
              <a:rPr lang="ko-KR" altLang="en-US" sz="1000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개발</a:t>
            </a:r>
            <a:endParaRPr lang="en-US" altLang="ko-KR" sz="1000" dirty="0" smtClean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  <a:p>
            <a:r>
              <a:rPr lang="en-US" altLang="ko-KR" sz="1000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BM Canvas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Oval 5">
            <a:extLst>
              <a:ext uri="{FF2B5EF4-FFF2-40B4-BE49-F238E27FC236}">
                <a16:creationId xmlns:a16="http://schemas.microsoft.com/office/drawing/2014/main" id="{1721C0FC-E20C-4523-9C3C-D7FF3B994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8220" y="2017694"/>
            <a:ext cx="1090613" cy="109207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1B71D438-19DA-4DF3-B382-18F7B191E684}"/>
              </a:ext>
            </a:extLst>
          </p:cNvPr>
          <p:cNvSpPr>
            <a:spLocks/>
          </p:cNvSpPr>
          <p:nvPr/>
        </p:nvSpPr>
        <p:spPr bwMode="auto">
          <a:xfrm>
            <a:off x="8826282" y="2795847"/>
            <a:ext cx="1614488" cy="2217329"/>
          </a:xfrm>
          <a:custGeom>
            <a:avLst/>
            <a:gdLst>
              <a:gd name="T0" fmla="*/ 190 w 381"/>
              <a:gd name="T1" fmla="*/ 95 h 524"/>
              <a:gd name="T2" fmla="*/ 52 w 381"/>
              <a:gd name="T3" fmla="*/ 0 h 524"/>
              <a:gd name="T4" fmla="*/ 0 w 381"/>
              <a:gd name="T5" fmla="*/ 0 h 524"/>
              <a:gd name="T6" fmla="*/ 0 w 381"/>
              <a:gd name="T7" fmla="*/ 524 h 524"/>
              <a:gd name="T8" fmla="*/ 381 w 381"/>
              <a:gd name="T9" fmla="*/ 524 h 524"/>
              <a:gd name="T10" fmla="*/ 381 w 381"/>
              <a:gd name="T11" fmla="*/ 0 h 524"/>
              <a:gd name="T12" fmla="*/ 329 w 381"/>
              <a:gd name="T13" fmla="*/ 0 h 524"/>
              <a:gd name="T14" fmla="*/ 190 w 381"/>
              <a:gd name="T15" fmla="*/ 95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524">
                <a:moveTo>
                  <a:pt x="190" y="95"/>
                </a:moveTo>
                <a:cubicBezTo>
                  <a:pt x="127" y="95"/>
                  <a:pt x="73" y="55"/>
                  <a:pt x="5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4"/>
                  <a:pt x="0" y="524"/>
                  <a:pt x="0" y="524"/>
                </a:cubicBezTo>
                <a:cubicBezTo>
                  <a:pt x="381" y="524"/>
                  <a:pt x="381" y="524"/>
                  <a:pt x="381" y="524"/>
                </a:cubicBezTo>
                <a:cubicBezTo>
                  <a:pt x="381" y="0"/>
                  <a:pt x="381" y="0"/>
                  <a:pt x="381" y="0"/>
                </a:cubicBezTo>
                <a:cubicBezTo>
                  <a:pt x="329" y="0"/>
                  <a:pt x="329" y="0"/>
                  <a:pt x="329" y="0"/>
                </a:cubicBezTo>
                <a:cubicBezTo>
                  <a:pt x="308" y="55"/>
                  <a:pt x="254" y="95"/>
                  <a:pt x="190" y="95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Freeform 7">
            <a:extLst>
              <a:ext uri="{FF2B5EF4-FFF2-40B4-BE49-F238E27FC236}">
                <a16:creationId xmlns:a16="http://schemas.microsoft.com/office/drawing/2014/main" id="{E31E00B7-41D4-491F-8A70-7D04C88C34AB}"/>
              </a:ext>
            </a:extLst>
          </p:cNvPr>
          <p:cNvSpPr>
            <a:spLocks/>
          </p:cNvSpPr>
          <p:nvPr/>
        </p:nvSpPr>
        <p:spPr bwMode="auto">
          <a:xfrm>
            <a:off x="8826282" y="1772816"/>
            <a:ext cx="1614488" cy="647972"/>
          </a:xfrm>
          <a:custGeom>
            <a:avLst/>
            <a:gdLst>
              <a:gd name="T0" fmla="*/ 0 w 381"/>
              <a:gd name="T1" fmla="*/ 0 h 153"/>
              <a:gd name="T2" fmla="*/ 0 w 381"/>
              <a:gd name="T3" fmla="*/ 153 h 153"/>
              <a:gd name="T4" fmla="*/ 47 w 381"/>
              <a:gd name="T5" fmla="*/ 153 h 153"/>
              <a:gd name="T6" fmla="*/ 190 w 381"/>
              <a:gd name="T7" fmla="*/ 38 h 153"/>
              <a:gd name="T8" fmla="*/ 334 w 381"/>
              <a:gd name="T9" fmla="*/ 153 h 153"/>
              <a:gd name="T10" fmla="*/ 381 w 381"/>
              <a:gd name="T11" fmla="*/ 153 h 153"/>
              <a:gd name="T12" fmla="*/ 381 w 381"/>
              <a:gd name="T13" fmla="*/ 0 h 153"/>
              <a:gd name="T14" fmla="*/ 0 w 381"/>
              <a:gd name="T1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1" h="153">
                <a:moveTo>
                  <a:pt x="0" y="0"/>
                </a:moveTo>
                <a:cubicBezTo>
                  <a:pt x="0" y="153"/>
                  <a:pt x="0" y="153"/>
                  <a:pt x="0" y="153"/>
                </a:cubicBezTo>
                <a:cubicBezTo>
                  <a:pt x="47" y="153"/>
                  <a:pt x="47" y="153"/>
                  <a:pt x="47" y="153"/>
                </a:cubicBezTo>
                <a:cubicBezTo>
                  <a:pt x="62" y="87"/>
                  <a:pt x="120" y="38"/>
                  <a:pt x="190" y="38"/>
                </a:cubicBezTo>
                <a:cubicBezTo>
                  <a:pt x="261" y="38"/>
                  <a:pt x="319" y="87"/>
                  <a:pt x="334" y="153"/>
                </a:cubicBezTo>
                <a:cubicBezTo>
                  <a:pt x="381" y="153"/>
                  <a:pt x="381" y="153"/>
                  <a:pt x="381" y="153"/>
                </a:cubicBezTo>
                <a:cubicBezTo>
                  <a:pt x="381" y="0"/>
                  <a:pt x="381" y="0"/>
                  <a:pt x="381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9B63B98-EB0D-4722-9A73-6F359384A758}"/>
              </a:ext>
            </a:extLst>
          </p:cNvPr>
          <p:cNvSpPr txBox="1"/>
          <p:nvPr/>
        </p:nvSpPr>
        <p:spPr>
          <a:xfrm>
            <a:off x="9068523" y="326966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  <a:ea typeface="맑은 고딕" panose="020B0503020000020004" pitchFamily="50" charset="-127"/>
              </a:rPr>
              <a:t>편유진</a:t>
            </a:r>
            <a:endParaRPr lang="ko-KR" altLang="en-US" sz="2400" b="1" dirty="0">
              <a:solidFill>
                <a:schemeClr val="bg1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2C8CB9AB-0189-4A00-B929-BC2B44474D50}"/>
              </a:ext>
            </a:extLst>
          </p:cNvPr>
          <p:cNvSpPr/>
          <p:nvPr/>
        </p:nvSpPr>
        <p:spPr>
          <a:xfrm>
            <a:off x="8856594" y="4006664"/>
            <a:ext cx="15689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err="1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프로토타입</a:t>
            </a:r>
            <a:r>
              <a:rPr lang="ko-KR" altLang="en-US" sz="9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작성</a:t>
            </a:r>
            <a:r>
              <a:rPr lang="en-US" altLang="ko-KR" sz="9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(Adobe XD)</a:t>
            </a:r>
            <a:endParaRPr lang="ko-KR" altLang="en-US" sz="9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7889F965-09BC-4D80-BF90-9ACF85E8ED37}"/>
              </a:ext>
            </a:extLst>
          </p:cNvPr>
          <p:cNvGrpSpPr/>
          <p:nvPr/>
        </p:nvGrpSpPr>
        <p:grpSpPr>
          <a:xfrm>
            <a:off x="2829471" y="2361425"/>
            <a:ext cx="530225" cy="491511"/>
            <a:chOff x="6963569" y="2841625"/>
            <a:chExt cx="530225" cy="493713"/>
          </a:xfrm>
        </p:grpSpPr>
        <p:sp>
          <p:nvSpPr>
            <p:cNvPr id="83" name="Freeform 894">
              <a:extLst>
                <a:ext uri="{FF2B5EF4-FFF2-40B4-BE49-F238E27FC236}">
                  <a16:creationId xmlns:a16="http://schemas.microsoft.com/office/drawing/2014/main" id="{AF8063FE-13D7-4628-B232-D047AA26B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7231" y="2859088"/>
              <a:ext cx="373063" cy="476250"/>
            </a:xfrm>
            <a:custGeom>
              <a:avLst/>
              <a:gdLst>
                <a:gd name="T0" fmla="*/ 87 w 88"/>
                <a:gd name="T1" fmla="*/ 78 h 112"/>
                <a:gd name="T2" fmla="*/ 66 w 88"/>
                <a:gd name="T3" fmla="*/ 58 h 112"/>
                <a:gd name="T4" fmla="*/ 56 w 88"/>
                <a:gd name="T5" fmla="*/ 42 h 112"/>
                <a:gd name="T6" fmla="*/ 61 w 88"/>
                <a:gd name="T7" fmla="*/ 35 h 112"/>
                <a:gd name="T8" fmla="*/ 64 w 88"/>
                <a:gd name="T9" fmla="*/ 27 h 112"/>
                <a:gd name="T10" fmla="*/ 64 w 88"/>
                <a:gd name="T11" fmla="*/ 22 h 112"/>
                <a:gd name="T12" fmla="*/ 44 w 88"/>
                <a:gd name="T13" fmla="*/ 0 h 112"/>
                <a:gd name="T14" fmla="*/ 25 w 88"/>
                <a:gd name="T15" fmla="*/ 21 h 112"/>
                <a:gd name="T16" fmla="*/ 24 w 88"/>
                <a:gd name="T17" fmla="*/ 27 h 112"/>
                <a:gd name="T18" fmla="*/ 28 w 88"/>
                <a:gd name="T19" fmla="*/ 35 h 112"/>
                <a:gd name="T20" fmla="*/ 28 w 88"/>
                <a:gd name="T21" fmla="*/ 35 h 112"/>
                <a:gd name="T22" fmla="*/ 32 w 88"/>
                <a:gd name="T23" fmla="*/ 40 h 112"/>
                <a:gd name="T24" fmla="*/ 22 w 88"/>
                <a:gd name="T25" fmla="*/ 58 h 112"/>
                <a:gd name="T26" fmla="*/ 1 w 88"/>
                <a:gd name="T27" fmla="*/ 78 h 112"/>
                <a:gd name="T28" fmla="*/ 0 w 88"/>
                <a:gd name="T29" fmla="*/ 91 h 112"/>
                <a:gd name="T30" fmla="*/ 88 w 88"/>
                <a:gd name="T31" fmla="*/ 91 h 112"/>
                <a:gd name="T32" fmla="*/ 87 w 88"/>
                <a:gd name="T33" fmla="*/ 7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12">
                  <a:moveTo>
                    <a:pt x="87" y="78"/>
                  </a:moveTo>
                  <a:cubicBezTo>
                    <a:pt x="86" y="64"/>
                    <a:pt x="86" y="61"/>
                    <a:pt x="66" y="58"/>
                  </a:cubicBezTo>
                  <a:cubicBezTo>
                    <a:pt x="52" y="56"/>
                    <a:pt x="52" y="53"/>
                    <a:pt x="56" y="42"/>
                  </a:cubicBezTo>
                  <a:cubicBezTo>
                    <a:pt x="58" y="40"/>
                    <a:pt x="59" y="37"/>
                    <a:pt x="61" y="35"/>
                  </a:cubicBezTo>
                  <a:cubicBezTo>
                    <a:pt x="63" y="35"/>
                    <a:pt x="64" y="31"/>
                    <a:pt x="64" y="27"/>
                  </a:cubicBezTo>
                  <a:cubicBezTo>
                    <a:pt x="64" y="25"/>
                    <a:pt x="64" y="24"/>
                    <a:pt x="64" y="22"/>
                  </a:cubicBezTo>
                  <a:cubicBezTo>
                    <a:pt x="64" y="10"/>
                    <a:pt x="56" y="0"/>
                    <a:pt x="44" y="0"/>
                  </a:cubicBezTo>
                  <a:cubicBezTo>
                    <a:pt x="34" y="0"/>
                    <a:pt x="25" y="10"/>
                    <a:pt x="25" y="21"/>
                  </a:cubicBezTo>
                  <a:cubicBezTo>
                    <a:pt x="24" y="23"/>
                    <a:pt x="24" y="25"/>
                    <a:pt x="24" y="27"/>
                  </a:cubicBezTo>
                  <a:cubicBezTo>
                    <a:pt x="24" y="31"/>
                    <a:pt x="26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7"/>
                    <a:pt x="30" y="39"/>
                    <a:pt x="32" y="40"/>
                  </a:cubicBezTo>
                  <a:cubicBezTo>
                    <a:pt x="35" y="53"/>
                    <a:pt x="37" y="56"/>
                    <a:pt x="22" y="58"/>
                  </a:cubicBezTo>
                  <a:cubicBezTo>
                    <a:pt x="2" y="61"/>
                    <a:pt x="2" y="64"/>
                    <a:pt x="1" y="7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42" y="112"/>
                    <a:pt x="88" y="91"/>
                    <a:pt x="88" y="91"/>
                  </a:cubicBezTo>
                  <a:cubicBezTo>
                    <a:pt x="88" y="91"/>
                    <a:pt x="88" y="91"/>
                    <a:pt x="87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" name="Freeform 895">
              <a:extLst>
                <a:ext uri="{FF2B5EF4-FFF2-40B4-BE49-F238E27FC236}">
                  <a16:creationId xmlns:a16="http://schemas.microsoft.com/office/drawing/2014/main" id="{5DF73CFF-9316-45CB-AC9E-5F6F9AC7A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569" y="2841625"/>
              <a:ext cx="230188" cy="352425"/>
            </a:xfrm>
            <a:custGeom>
              <a:avLst/>
              <a:gdLst>
                <a:gd name="T0" fmla="*/ 21 w 54"/>
                <a:gd name="T1" fmla="*/ 80 h 83"/>
                <a:gd name="T2" fmla="*/ 43 w 54"/>
                <a:gd name="T3" fmla="*/ 59 h 83"/>
                <a:gd name="T4" fmla="*/ 53 w 54"/>
                <a:gd name="T5" fmla="*/ 56 h 83"/>
                <a:gd name="T6" fmla="*/ 52 w 54"/>
                <a:gd name="T7" fmla="*/ 48 h 83"/>
                <a:gd name="T8" fmla="*/ 45 w 54"/>
                <a:gd name="T9" fmla="*/ 39 h 83"/>
                <a:gd name="T10" fmla="*/ 43 w 54"/>
                <a:gd name="T11" fmla="*/ 31 h 83"/>
                <a:gd name="T12" fmla="*/ 45 w 54"/>
                <a:gd name="T13" fmla="*/ 24 h 83"/>
                <a:gd name="T14" fmla="*/ 50 w 54"/>
                <a:gd name="T15" fmla="*/ 9 h 83"/>
                <a:gd name="T16" fmla="*/ 37 w 54"/>
                <a:gd name="T17" fmla="*/ 0 h 83"/>
                <a:gd name="T18" fmla="*/ 21 w 54"/>
                <a:gd name="T19" fmla="*/ 18 h 83"/>
                <a:gd name="T20" fmla="*/ 20 w 54"/>
                <a:gd name="T21" fmla="*/ 23 h 83"/>
                <a:gd name="T22" fmla="*/ 23 w 54"/>
                <a:gd name="T23" fmla="*/ 30 h 83"/>
                <a:gd name="T24" fmla="*/ 23 w 54"/>
                <a:gd name="T25" fmla="*/ 29 h 83"/>
                <a:gd name="T26" fmla="*/ 26 w 54"/>
                <a:gd name="T27" fmla="*/ 34 h 83"/>
                <a:gd name="T28" fmla="*/ 18 w 54"/>
                <a:gd name="T29" fmla="*/ 49 h 83"/>
                <a:gd name="T30" fmla="*/ 1 w 54"/>
                <a:gd name="T31" fmla="*/ 65 h 83"/>
                <a:gd name="T32" fmla="*/ 0 w 54"/>
                <a:gd name="T33" fmla="*/ 76 h 83"/>
                <a:gd name="T34" fmla="*/ 21 w 54"/>
                <a:gd name="T35" fmla="*/ 83 h 83"/>
                <a:gd name="T36" fmla="*/ 21 w 54"/>
                <a:gd name="T37" fmla="*/ 8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83">
                  <a:moveTo>
                    <a:pt x="21" y="80"/>
                  </a:moveTo>
                  <a:cubicBezTo>
                    <a:pt x="22" y="67"/>
                    <a:pt x="23" y="63"/>
                    <a:pt x="43" y="59"/>
                  </a:cubicBezTo>
                  <a:cubicBezTo>
                    <a:pt x="47" y="59"/>
                    <a:pt x="52" y="58"/>
                    <a:pt x="53" y="56"/>
                  </a:cubicBezTo>
                  <a:cubicBezTo>
                    <a:pt x="54" y="55"/>
                    <a:pt x="53" y="52"/>
                    <a:pt x="52" y="48"/>
                  </a:cubicBezTo>
                  <a:cubicBezTo>
                    <a:pt x="45" y="47"/>
                    <a:pt x="44" y="45"/>
                    <a:pt x="45" y="39"/>
                  </a:cubicBezTo>
                  <a:cubicBezTo>
                    <a:pt x="44" y="37"/>
                    <a:pt x="43" y="34"/>
                    <a:pt x="43" y="31"/>
                  </a:cubicBezTo>
                  <a:cubicBezTo>
                    <a:pt x="43" y="29"/>
                    <a:pt x="44" y="26"/>
                    <a:pt x="45" y="24"/>
                  </a:cubicBezTo>
                  <a:cubicBezTo>
                    <a:pt x="45" y="18"/>
                    <a:pt x="47" y="13"/>
                    <a:pt x="50" y="9"/>
                  </a:cubicBezTo>
                  <a:cubicBezTo>
                    <a:pt x="48" y="4"/>
                    <a:pt x="43" y="0"/>
                    <a:pt x="37" y="0"/>
                  </a:cubicBezTo>
                  <a:cubicBezTo>
                    <a:pt x="28" y="0"/>
                    <a:pt x="21" y="8"/>
                    <a:pt x="21" y="18"/>
                  </a:cubicBezTo>
                  <a:cubicBezTo>
                    <a:pt x="20" y="19"/>
                    <a:pt x="20" y="21"/>
                    <a:pt x="20" y="23"/>
                  </a:cubicBezTo>
                  <a:cubicBezTo>
                    <a:pt x="20" y="27"/>
                    <a:pt x="21" y="30"/>
                    <a:pt x="23" y="30"/>
                  </a:cubicBezTo>
                  <a:cubicBezTo>
                    <a:pt x="23" y="30"/>
                    <a:pt x="23" y="30"/>
                    <a:pt x="23" y="29"/>
                  </a:cubicBezTo>
                  <a:cubicBezTo>
                    <a:pt x="24" y="31"/>
                    <a:pt x="25" y="33"/>
                    <a:pt x="26" y="34"/>
                  </a:cubicBezTo>
                  <a:cubicBezTo>
                    <a:pt x="29" y="44"/>
                    <a:pt x="30" y="47"/>
                    <a:pt x="18" y="49"/>
                  </a:cubicBezTo>
                  <a:cubicBezTo>
                    <a:pt x="1" y="51"/>
                    <a:pt x="2" y="54"/>
                    <a:pt x="1" y="6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7" y="79"/>
                    <a:pt x="14" y="81"/>
                    <a:pt x="21" y="83"/>
                  </a:cubicBezTo>
                  <a:lnTo>
                    <a:pt x="21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Freeform 896">
              <a:extLst>
                <a:ext uri="{FF2B5EF4-FFF2-40B4-BE49-F238E27FC236}">
                  <a16:creationId xmlns:a16="http://schemas.microsoft.com/office/drawing/2014/main" id="{B1553DA7-3221-4CD2-AD48-0A70E2E93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5356" y="2841625"/>
              <a:ext cx="198438" cy="339725"/>
            </a:xfrm>
            <a:custGeom>
              <a:avLst/>
              <a:gdLst>
                <a:gd name="T0" fmla="*/ 4 w 47"/>
                <a:gd name="T1" fmla="*/ 8 h 80"/>
                <a:gd name="T2" fmla="*/ 10 w 47"/>
                <a:gd name="T3" fmla="*/ 26 h 80"/>
                <a:gd name="T4" fmla="*/ 11 w 47"/>
                <a:gd name="T5" fmla="*/ 31 h 80"/>
                <a:gd name="T6" fmla="*/ 6 w 47"/>
                <a:gd name="T7" fmla="*/ 41 h 80"/>
                <a:gd name="T8" fmla="*/ 2 w 47"/>
                <a:gd name="T9" fmla="*/ 47 h 80"/>
                <a:gd name="T10" fmla="*/ 1 w 47"/>
                <a:gd name="T11" fmla="*/ 56 h 80"/>
                <a:gd name="T12" fmla="*/ 11 w 47"/>
                <a:gd name="T13" fmla="*/ 59 h 80"/>
                <a:gd name="T14" fmla="*/ 33 w 47"/>
                <a:gd name="T15" fmla="*/ 80 h 80"/>
                <a:gd name="T16" fmla="*/ 33 w 47"/>
                <a:gd name="T17" fmla="*/ 80 h 80"/>
                <a:gd name="T18" fmla="*/ 47 w 47"/>
                <a:gd name="T19" fmla="*/ 76 h 80"/>
                <a:gd name="T20" fmla="*/ 46 w 47"/>
                <a:gd name="T21" fmla="*/ 65 h 80"/>
                <a:gd name="T22" fmla="*/ 29 w 47"/>
                <a:gd name="T23" fmla="*/ 49 h 80"/>
                <a:gd name="T24" fmla="*/ 20 w 47"/>
                <a:gd name="T25" fmla="*/ 35 h 80"/>
                <a:gd name="T26" fmla="*/ 24 w 47"/>
                <a:gd name="T27" fmla="*/ 30 h 80"/>
                <a:gd name="T28" fmla="*/ 27 w 47"/>
                <a:gd name="T29" fmla="*/ 23 h 80"/>
                <a:gd name="T30" fmla="*/ 26 w 47"/>
                <a:gd name="T31" fmla="*/ 19 h 80"/>
                <a:gd name="T32" fmla="*/ 10 w 47"/>
                <a:gd name="T33" fmla="*/ 0 h 80"/>
                <a:gd name="T34" fmla="*/ 0 w 47"/>
                <a:gd name="T35" fmla="*/ 5 h 80"/>
                <a:gd name="T36" fmla="*/ 4 w 47"/>
                <a:gd name="T37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80">
                  <a:moveTo>
                    <a:pt x="4" y="8"/>
                  </a:moveTo>
                  <a:cubicBezTo>
                    <a:pt x="8" y="13"/>
                    <a:pt x="10" y="19"/>
                    <a:pt x="10" y="26"/>
                  </a:cubicBezTo>
                  <a:cubicBezTo>
                    <a:pt x="11" y="27"/>
                    <a:pt x="11" y="29"/>
                    <a:pt x="11" y="31"/>
                  </a:cubicBezTo>
                  <a:cubicBezTo>
                    <a:pt x="11" y="36"/>
                    <a:pt x="9" y="40"/>
                    <a:pt x="6" y="41"/>
                  </a:cubicBezTo>
                  <a:cubicBezTo>
                    <a:pt x="5" y="43"/>
                    <a:pt x="4" y="45"/>
                    <a:pt x="2" y="47"/>
                  </a:cubicBezTo>
                  <a:cubicBezTo>
                    <a:pt x="1" y="51"/>
                    <a:pt x="0" y="55"/>
                    <a:pt x="1" y="56"/>
                  </a:cubicBezTo>
                  <a:cubicBezTo>
                    <a:pt x="2" y="58"/>
                    <a:pt x="7" y="59"/>
                    <a:pt x="11" y="59"/>
                  </a:cubicBezTo>
                  <a:cubicBezTo>
                    <a:pt x="31" y="63"/>
                    <a:pt x="32" y="67"/>
                    <a:pt x="33" y="80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41" y="78"/>
                    <a:pt x="47" y="76"/>
                    <a:pt x="47" y="76"/>
                  </a:cubicBezTo>
                  <a:cubicBezTo>
                    <a:pt x="47" y="76"/>
                    <a:pt x="47" y="76"/>
                    <a:pt x="46" y="65"/>
                  </a:cubicBezTo>
                  <a:cubicBezTo>
                    <a:pt x="45" y="54"/>
                    <a:pt x="45" y="51"/>
                    <a:pt x="29" y="49"/>
                  </a:cubicBezTo>
                  <a:cubicBezTo>
                    <a:pt x="17" y="47"/>
                    <a:pt x="17" y="45"/>
                    <a:pt x="20" y="35"/>
                  </a:cubicBezTo>
                  <a:cubicBezTo>
                    <a:pt x="22" y="34"/>
                    <a:pt x="23" y="32"/>
                    <a:pt x="24" y="30"/>
                  </a:cubicBezTo>
                  <a:cubicBezTo>
                    <a:pt x="26" y="29"/>
                    <a:pt x="27" y="27"/>
                    <a:pt x="27" y="23"/>
                  </a:cubicBezTo>
                  <a:cubicBezTo>
                    <a:pt x="27" y="22"/>
                    <a:pt x="27" y="20"/>
                    <a:pt x="26" y="19"/>
                  </a:cubicBezTo>
                  <a:cubicBezTo>
                    <a:pt x="27" y="9"/>
                    <a:pt x="20" y="0"/>
                    <a:pt x="10" y="0"/>
                  </a:cubicBezTo>
                  <a:cubicBezTo>
                    <a:pt x="6" y="0"/>
                    <a:pt x="3" y="2"/>
                    <a:pt x="0" y="5"/>
                  </a:cubicBezTo>
                  <a:cubicBezTo>
                    <a:pt x="1" y="6"/>
                    <a:pt x="2" y="7"/>
                    <a:pt x="4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7889F965-09BC-4D80-BF90-9ACF85E8ED37}"/>
              </a:ext>
            </a:extLst>
          </p:cNvPr>
          <p:cNvGrpSpPr/>
          <p:nvPr/>
        </p:nvGrpSpPr>
        <p:grpSpPr>
          <a:xfrm>
            <a:off x="4457554" y="2355177"/>
            <a:ext cx="530225" cy="491511"/>
            <a:chOff x="6963569" y="2841625"/>
            <a:chExt cx="530225" cy="493713"/>
          </a:xfrm>
        </p:grpSpPr>
        <p:sp>
          <p:nvSpPr>
            <p:cNvPr id="87" name="Freeform 894">
              <a:extLst>
                <a:ext uri="{FF2B5EF4-FFF2-40B4-BE49-F238E27FC236}">
                  <a16:creationId xmlns:a16="http://schemas.microsoft.com/office/drawing/2014/main" id="{AF8063FE-13D7-4628-B232-D047AA26B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7231" y="2859088"/>
              <a:ext cx="373063" cy="476250"/>
            </a:xfrm>
            <a:custGeom>
              <a:avLst/>
              <a:gdLst>
                <a:gd name="T0" fmla="*/ 87 w 88"/>
                <a:gd name="T1" fmla="*/ 78 h 112"/>
                <a:gd name="T2" fmla="*/ 66 w 88"/>
                <a:gd name="T3" fmla="*/ 58 h 112"/>
                <a:gd name="T4" fmla="*/ 56 w 88"/>
                <a:gd name="T5" fmla="*/ 42 h 112"/>
                <a:gd name="T6" fmla="*/ 61 w 88"/>
                <a:gd name="T7" fmla="*/ 35 h 112"/>
                <a:gd name="T8" fmla="*/ 64 w 88"/>
                <a:gd name="T9" fmla="*/ 27 h 112"/>
                <a:gd name="T10" fmla="*/ 64 w 88"/>
                <a:gd name="T11" fmla="*/ 22 h 112"/>
                <a:gd name="T12" fmla="*/ 44 w 88"/>
                <a:gd name="T13" fmla="*/ 0 h 112"/>
                <a:gd name="T14" fmla="*/ 25 w 88"/>
                <a:gd name="T15" fmla="*/ 21 h 112"/>
                <a:gd name="T16" fmla="*/ 24 w 88"/>
                <a:gd name="T17" fmla="*/ 27 h 112"/>
                <a:gd name="T18" fmla="*/ 28 w 88"/>
                <a:gd name="T19" fmla="*/ 35 h 112"/>
                <a:gd name="T20" fmla="*/ 28 w 88"/>
                <a:gd name="T21" fmla="*/ 35 h 112"/>
                <a:gd name="T22" fmla="*/ 32 w 88"/>
                <a:gd name="T23" fmla="*/ 40 h 112"/>
                <a:gd name="T24" fmla="*/ 22 w 88"/>
                <a:gd name="T25" fmla="*/ 58 h 112"/>
                <a:gd name="T26" fmla="*/ 1 w 88"/>
                <a:gd name="T27" fmla="*/ 78 h 112"/>
                <a:gd name="T28" fmla="*/ 0 w 88"/>
                <a:gd name="T29" fmla="*/ 91 h 112"/>
                <a:gd name="T30" fmla="*/ 88 w 88"/>
                <a:gd name="T31" fmla="*/ 91 h 112"/>
                <a:gd name="T32" fmla="*/ 87 w 88"/>
                <a:gd name="T33" fmla="*/ 7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12">
                  <a:moveTo>
                    <a:pt x="87" y="78"/>
                  </a:moveTo>
                  <a:cubicBezTo>
                    <a:pt x="86" y="64"/>
                    <a:pt x="86" y="61"/>
                    <a:pt x="66" y="58"/>
                  </a:cubicBezTo>
                  <a:cubicBezTo>
                    <a:pt x="52" y="56"/>
                    <a:pt x="52" y="53"/>
                    <a:pt x="56" y="42"/>
                  </a:cubicBezTo>
                  <a:cubicBezTo>
                    <a:pt x="58" y="40"/>
                    <a:pt x="59" y="37"/>
                    <a:pt x="61" y="35"/>
                  </a:cubicBezTo>
                  <a:cubicBezTo>
                    <a:pt x="63" y="35"/>
                    <a:pt x="64" y="31"/>
                    <a:pt x="64" y="27"/>
                  </a:cubicBezTo>
                  <a:cubicBezTo>
                    <a:pt x="64" y="25"/>
                    <a:pt x="64" y="24"/>
                    <a:pt x="64" y="22"/>
                  </a:cubicBezTo>
                  <a:cubicBezTo>
                    <a:pt x="64" y="10"/>
                    <a:pt x="56" y="0"/>
                    <a:pt x="44" y="0"/>
                  </a:cubicBezTo>
                  <a:cubicBezTo>
                    <a:pt x="34" y="0"/>
                    <a:pt x="25" y="10"/>
                    <a:pt x="25" y="21"/>
                  </a:cubicBezTo>
                  <a:cubicBezTo>
                    <a:pt x="24" y="23"/>
                    <a:pt x="24" y="25"/>
                    <a:pt x="24" y="27"/>
                  </a:cubicBezTo>
                  <a:cubicBezTo>
                    <a:pt x="24" y="31"/>
                    <a:pt x="26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7"/>
                    <a:pt x="30" y="39"/>
                    <a:pt x="32" y="40"/>
                  </a:cubicBezTo>
                  <a:cubicBezTo>
                    <a:pt x="35" y="53"/>
                    <a:pt x="37" y="56"/>
                    <a:pt x="22" y="58"/>
                  </a:cubicBezTo>
                  <a:cubicBezTo>
                    <a:pt x="2" y="61"/>
                    <a:pt x="2" y="64"/>
                    <a:pt x="1" y="7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42" y="112"/>
                    <a:pt x="88" y="91"/>
                    <a:pt x="88" y="91"/>
                  </a:cubicBezTo>
                  <a:cubicBezTo>
                    <a:pt x="88" y="91"/>
                    <a:pt x="88" y="91"/>
                    <a:pt x="87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8" name="Freeform 895">
              <a:extLst>
                <a:ext uri="{FF2B5EF4-FFF2-40B4-BE49-F238E27FC236}">
                  <a16:creationId xmlns:a16="http://schemas.microsoft.com/office/drawing/2014/main" id="{5DF73CFF-9316-45CB-AC9E-5F6F9AC7A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569" y="2841625"/>
              <a:ext cx="230188" cy="352425"/>
            </a:xfrm>
            <a:custGeom>
              <a:avLst/>
              <a:gdLst>
                <a:gd name="T0" fmla="*/ 21 w 54"/>
                <a:gd name="T1" fmla="*/ 80 h 83"/>
                <a:gd name="T2" fmla="*/ 43 w 54"/>
                <a:gd name="T3" fmla="*/ 59 h 83"/>
                <a:gd name="T4" fmla="*/ 53 w 54"/>
                <a:gd name="T5" fmla="*/ 56 h 83"/>
                <a:gd name="T6" fmla="*/ 52 w 54"/>
                <a:gd name="T7" fmla="*/ 48 h 83"/>
                <a:gd name="T8" fmla="*/ 45 w 54"/>
                <a:gd name="T9" fmla="*/ 39 h 83"/>
                <a:gd name="T10" fmla="*/ 43 w 54"/>
                <a:gd name="T11" fmla="*/ 31 h 83"/>
                <a:gd name="T12" fmla="*/ 45 w 54"/>
                <a:gd name="T13" fmla="*/ 24 h 83"/>
                <a:gd name="T14" fmla="*/ 50 w 54"/>
                <a:gd name="T15" fmla="*/ 9 h 83"/>
                <a:gd name="T16" fmla="*/ 37 w 54"/>
                <a:gd name="T17" fmla="*/ 0 h 83"/>
                <a:gd name="T18" fmla="*/ 21 w 54"/>
                <a:gd name="T19" fmla="*/ 18 h 83"/>
                <a:gd name="T20" fmla="*/ 20 w 54"/>
                <a:gd name="T21" fmla="*/ 23 h 83"/>
                <a:gd name="T22" fmla="*/ 23 w 54"/>
                <a:gd name="T23" fmla="*/ 30 h 83"/>
                <a:gd name="T24" fmla="*/ 23 w 54"/>
                <a:gd name="T25" fmla="*/ 29 h 83"/>
                <a:gd name="T26" fmla="*/ 26 w 54"/>
                <a:gd name="T27" fmla="*/ 34 h 83"/>
                <a:gd name="T28" fmla="*/ 18 w 54"/>
                <a:gd name="T29" fmla="*/ 49 h 83"/>
                <a:gd name="T30" fmla="*/ 1 w 54"/>
                <a:gd name="T31" fmla="*/ 65 h 83"/>
                <a:gd name="T32" fmla="*/ 0 w 54"/>
                <a:gd name="T33" fmla="*/ 76 h 83"/>
                <a:gd name="T34" fmla="*/ 21 w 54"/>
                <a:gd name="T35" fmla="*/ 83 h 83"/>
                <a:gd name="T36" fmla="*/ 21 w 54"/>
                <a:gd name="T37" fmla="*/ 8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83">
                  <a:moveTo>
                    <a:pt x="21" y="80"/>
                  </a:moveTo>
                  <a:cubicBezTo>
                    <a:pt x="22" y="67"/>
                    <a:pt x="23" y="63"/>
                    <a:pt x="43" y="59"/>
                  </a:cubicBezTo>
                  <a:cubicBezTo>
                    <a:pt x="47" y="59"/>
                    <a:pt x="52" y="58"/>
                    <a:pt x="53" y="56"/>
                  </a:cubicBezTo>
                  <a:cubicBezTo>
                    <a:pt x="54" y="55"/>
                    <a:pt x="53" y="52"/>
                    <a:pt x="52" y="48"/>
                  </a:cubicBezTo>
                  <a:cubicBezTo>
                    <a:pt x="45" y="47"/>
                    <a:pt x="44" y="45"/>
                    <a:pt x="45" y="39"/>
                  </a:cubicBezTo>
                  <a:cubicBezTo>
                    <a:pt x="44" y="37"/>
                    <a:pt x="43" y="34"/>
                    <a:pt x="43" y="31"/>
                  </a:cubicBezTo>
                  <a:cubicBezTo>
                    <a:pt x="43" y="29"/>
                    <a:pt x="44" y="26"/>
                    <a:pt x="45" y="24"/>
                  </a:cubicBezTo>
                  <a:cubicBezTo>
                    <a:pt x="45" y="18"/>
                    <a:pt x="47" y="13"/>
                    <a:pt x="50" y="9"/>
                  </a:cubicBezTo>
                  <a:cubicBezTo>
                    <a:pt x="48" y="4"/>
                    <a:pt x="43" y="0"/>
                    <a:pt x="37" y="0"/>
                  </a:cubicBezTo>
                  <a:cubicBezTo>
                    <a:pt x="28" y="0"/>
                    <a:pt x="21" y="8"/>
                    <a:pt x="21" y="18"/>
                  </a:cubicBezTo>
                  <a:cubicBezTo>
                    <a:pt x="20" y="19"/>
                    <a:pt x="20" y="21"/>
                    <a:pt x="20" y="23"/>
                  </a:cubicBezTo>
                  <a:cubicBezTo>
                    <a:pt x="20" y="27"/>
                    <a:pt x="21" y="30"/>
                    <a:pt x="23" y="30"/>
                  </a:cubicBezTo>
                  <a:cubicBezTo>
                    <a:pt x="23" y="30"/>
                    <a:pt x="23" y="30"/>
                    <a:pt x="23" y="29"/>
                  </a:cubicBezTo>
                  <a:cubicBezTo>
                    <a:pt x="24" y="31"/>
                    <a:pt x="25" y="33"/>
                    <a:pt x="26" y="34"/>
                  </a:cubicBezTo>
                  <a:cubicBezTo>
                    <a:pt x="29" y="44"/>
                    <a:pt x="30" y="47"/>
                    <a:pt x="18" y="49"/>
                  </a:cubicBezTo>
                  <a:cubicBezTo>
                    <a:pt x="1" y="51"/>
                    <a:pt x="2" y="54"/>
                    <a:pt x="1" y="6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7" y="79"/>
                    <a:pt x="14" y="81"/>
                    <a:pt x="21" y="83"/>
                  </a:cubicBezTo>
                  <a:lnTo>
                    <a:pt x="21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9" name="Freeform 896">
              <a:extLst>
                <a:ext uri="{FF2B5EF4-FFF2-40B4-BE49-F238E27FC236}">
                  <a16:creationId xmlns:a16="http://schemas.microsoft.com/office/drawing/2014/main" id="{B1553DA7-3221-4CD2-AD48-0A70E2E93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5356" y="2841625"/>
              <a:ext cx="198438" cy="339725"/>
            </a:xfrm>
            <a:custGeom>
              <a:avLst/>
              <a:gdLst>
                <a:gd name="T0" fmla="*/ 4 w 47"/>
                <a:gd name="T1" fmla="*/ 8 h 80"/>
                <a:gd name="T2" fmla="*/ 10 w 47"/>
                <a:gd name="T3" fmla="*/ 26 h 80"/>
                <a:gd name="T4" fmla="*/ 11 w 47"/>
                <a:gd name="T5" fmla="*/ 31 h 80"/>
                <a:gd name="T6" fmla="*/ 6 w 47"/>
                <a:gd name="T7" fmla="*/ 41 h 80"/>
                <a:gd name="T8" fmla="*/ 2 w 47"/>
                <a:gd name="T9" fmla="*/ 47 h 80"/>
                <a:gd name="T10" fmla="*/ 1 w 47"/>
                <a:gd name="T11" fmla="*/ 56 h 80"/>
                <a:gd name="T12" fmla="*/ 11 w 47"/>
                <a:gd name="T13" fmla="*/ 59 h 80"/>
                <a:gd name="T14" fmla="*/ 33 w 47"/>
                <a:gd name="T15" fmla="*/ 80 h 80"/>
                <a:gd name="T16" fmla="*/ 33 w 47"/>
                <a:gd name="T17" fmla="*/ 80 h 80"/>
                <a:gd name="T18" fmla="*/ 47 w 47"/>
                <a:gd name="T19" fmla="*/ 76 h 80"/>
                <a:gd name="T20" fmla="*/ 46 w 47"/>
                <a:gd name="T21" fmla="*/ 65 h 80"/>
                <a:gd name="T22" fmla="*/ 29 w 47"/>
                <a:gd name="T23" fmla="*/ 49 h 80"/>
                <a:gd name="T24" fmla="*/ 20 w 47"/>
                <a:gd name="T25" fmla="*/ 35 h 80"/>
                <a:gd name="T26" fmla="*/ 24 w 47"/>
                <a:gd name="T27" fmla="*/ 30 h 80"/>
                <a:gd name="T28" fmla="*/ 27 w 47"/>
                <a:gd name="T29" fmla="*/ 23 h 80"/>
                <a:gd name="T30" fmla="*/ 26 w 47"/>
                <a:gd name="T31" fmla="*/ 19 h 80"/>
                <a:gd name="T32" fmla="*/ 10 w 47"/>
                <a:gd name="T33" fmla="*/ 0 h 80"/>
                <a:gd name="T34" fmla="*/ 0 w 47"/>
                <a:gd name="T35" fmla="*/ 5 h 80"/>
                <a:gd name="T36" fmla="*/ 4 w 47"/>
                <a:gd name="T37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80">
                  <a:moveTo>
                    <a:pt x="4" y="8"/>
                  </a:moveTo>
                  <a:cubicBezTo>
                    <a:pt x="8" y="13"/>
                    <a:pt x="10" y="19"/>
                    <a:pt x="10" y="26"/>
                  </a:cubicBezTo>
                  <a:cubicBezTo>
                    <a:pt x="11" y="27"/>
                    <a:pt x="11" y="29"/>
                    <a:pt x="11" y="31"/>
                  </a:cubicBezTo>
                  <a:cubicBezTo>
                    <a:pt x="11" y="36"/>
                    <a:pt x="9" y="40"/>
                    <a:pt x="6" y="41"/>
                  </a:cubicBezTo>
                  <a:cubicBezTo>
                    <a:pt x="5" y="43"/>
                    <a:pt x="4" y="45"/>
                    <a:pt x="2" y="47"/>
                  </a:cubicBezTo>
                  <a:cubicBezTo>
                    <a:pt x="1" y="51"/>
                    <a:pt x="0" y="55"/>
                    <a:pt x="1" y="56"/>
                  </a:cubicBezTo>
                  <a:cubicBezTo>
                    <a:pt x="2" y="58"/>
                    <a:pt x="7" y="59"/>
                    <a:pt x="11" y="59"/>
                  </a:cubicBezTo>
                  <a:cubicBezTo>
                    <a:pt x="31" y="63"/>
                    <a:pt x="32" y="67"/>
                    <a:pt x="33" y="80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41" y="78"/>
                    <a:pt x="47" y="76"/>
                    <a:pt x="47" y="76"/>
                  </a:cubicBezTo>
                  <a:cubicBezTo>
                    <a:pt x="47" y="76"/>
                    <a:pt x="47" y="76"/>
                    <a:pt x="46" y="65"/>
                  </a:cubicBezTo>
                  <a:cubicBezTo>
                    <a:pt x="45" y="54"/>
                    <a:pt x="45" y="51"/>
                    <a:pt x="29" y="49"/>
                  </a:cubicBezTo>
                  <a:cubicBezTo>
                    <a:pt x="17" y="47"/>
                    <a:pt x="17" y="45"/>
                    <a:pt x="20" y="35"/>
                  </a:cubicBezTo>
                  <a:cubicBezTo>
                    <a:pt x="22" y="34"/>
                    <a:pt x="23" y="32"/>
                    <a:pt x="24" y="30"/>
                  </a:cubicBezTo>
                  <a:cubicBezTo>
                    <a:pt x="26" y="29"/>
                    <a:pt x="27" y="27"/>
                    <a:pt x="27" y="23"/>
                  </a:cubicBezTo>
                  <a:cubicBezTo>
                    <a:pt x="27" y="22"/>
                    <a:pt x="27" y="20"/>
                    <a:pt x="26" y="19"/>
                  </a:cubicBezTo>
                  <a:cubicBezTo>
                    <a:pt x="27" y="9"/>
                    <a:pt x="20" y="0"/>
                    <a:pt x="10" y="0"/>
                  </a:cubicBezTo>
                  <a:cubicBezTo>
                    <a:pt x="6" y="0"/>
                    <a:pt x="3" y="2"/>
                    <a:pt x="0" y="5"/>
                  </a:cubicBezTo>
                  <a:cubicBezTo>
                    <a:pt x="1" y="6"/>
                    <a:pt x="2" y="7"/>
                    <a:pt x="4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7889F965-09BC-4D80-BF90-9ACF85E8ED37}"/>
              </a:ext>
            </a:extLst>
          </p:cNvPr>
          <p:cNvGrpSpPr/>
          <p:nvPr/>
        </p:nvGrpSpPr>
        <p:grpSpPr>
          <a:xfrm>
            <a:off x="6101223" y="2355177"/>
            <a:ext cx="530225" cy="491511"/>
            <a:chOff x="6963569" y="2841625"/>
            <a:chExt cx="530225" cy="493713"/>
          </a:xfrm>
        </p:grpSpPr>
        <p:sp>
          <p:nvSpPr>
            <p:cNvPr id="91" name="Freeform 894">
              <a:extLst>
                <a:ext uri="{FF2B5EF4-FFF2-40B4-BE49-F238E27FC236}">
                  <a16:creationId xmlns:a16="http://schemas.microsoft.com/office/drawing/2014/main" id="{AF8063FE-13D7-4628-B232-D047AA26B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7231" y="2859088"/>
              <a:ext cx="373063" cy="476250"/>
            </a:xfrm>
            <a:custGeom>
              <a:avLst/>
              <a:gdLst>
                <a:gd name="T0" fmla="*/ 87 w 88"/>
                <a:gd name="T1" fmla="*/ 78 h 112"/>
                <a:gd name="T2" fmla="*/ 66 w 88"/>
                <a:gd name="T3" fmla="*/ 58 h 112"/>
                <a:gd name="T4" fmla="*/ 56 w 88"/>
                <a:gd name="T5" fmla="*/ 42 h 112"/>
                <a:gd name="T6" fmla="*/ 61 w 88"/>
                <a:gd name="T7" fmla="*/ 35 h 112"/>
                <a:gd name="T8" fmla="*/ 64 w 88"/>
                <a:gd name="T9" fmla="*/ 27 h 112"/>
                <a:gd name="T10" fmla="*/ 64 w 88"/>
                <a:gd name="T11" fmla="*/ 22 h 112"/>
                <a:gd name="T12" fmla="*/ 44 w 88"/>
                <a:gd name="T13" fmla="*/ 0 h 112"/>
                <a:gd name="T14" fmla="*/ 25 w 88"/>
                <a:gd name="T15" fmla="*/ 21 h 112"/>
                <a:gd name="T16" fmla="*/ 24 w 88"/>
                <a:gd name="T17" fmla="*/ 27 h 112"/>
                <a:gd name="T18" fmla="*/ 28 w 88"/>
                <a:gd name="T19" fmla="*/ 35 h 112"/>
                <a:gd name="T20" fmla="*/ 28 w 88"/>
                <a:gd name="T21" fmla="*/ 35 h 112"/>
                <a:gd name="T22" fmla="*/ 32 w 88"/>
                <a:gd name="T23" fmla="*/ 40 h 112"/>
                <a:gd name="T24" fmla="*/ 22 w 88"/>
                <a:gd name="T25" fmla="*/ 58 h 112"/>
                <a:gd name="T26" fmla="*/ 1 w 88"/>
                <a:gd name="T27" fmla="*/ 78 h 112"/>
                <a:gd name="T28" fmla="*/ 0 w 88"/>
                <a:gd name="T29" fmla="*/ 91 h 112"/>
                <a:gd name="T30" fmla="*/ 88 w 88"/>
                <a:gd name="T31" fmla="*/ 91 h 112"/>
                <a:gd name="T32" fmla="*/ 87 w 88"/>
                <a:gd name="T33" fmla="*/ 7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12">
                  <a:moveTo>
                    <a:pt x="87" y="78"/>
                  </a:moveTo>
                  <a:cubicBezTo>
                    <a:pt x="86" y="64"/>
                    <a:pt x="86" y="61"/>
                    <a:pt x="66" y="58"/>
                  </a:cubicBezTo>
                  <a:cubicBezTo>
                    <a:pt x="52" y="56"/>
                    <a:pt x="52" y="53"/>
                    <a:pt x="56" y="42"/>
                  </a:cubicBezTo>
                  <a:cubicBezTo>
                    <a:pt x="58" y="40"/>
                    <a:pt x="59" y="37"/>
                    <a:pt x="61" y="35"/>
                  </a:cubicBezTo>
                  <a:cubicBezTo>
                    <a:pt x="63" y="35"/>
                    <a:pt x="64" y="31"/>
                    <a:pt x="64" y="27"/>
                  </a:cubicBezTo>
                  <a:cubicBezTo>
                    <a:pt x="64" y="25"/>
                    <a:pt x="64" y="24"/>
                    <a:pt x="64" y="22"/>
                  </a:cubicBezTo>
                  <a:cubicBezTo>
                    <a:pt x="64" y="10"/>
                    <a:pt x="56" y="0"/>
                    <a:pt x="44" y="0"/>
                  </a:cubicBezTo>
                  <a:cubicBezTo>
                    <a:pt x="34" y="0"/>
                    <a:pt x="25" y="10"/>
                    <a:pt x="25" y="21"/>
                  </a:cubicBezTo>
                  <a:cubicBezTo>
                    <a:pt x="24" y="23"/>
                    <a:pt x="24" y="25"/>
                    <a:pt x="24" y="27"/>
                  </a:cubicBezTo>
                  <a:cubicBezTo>
                    <a:pt x="24" y="31"/>
                    <a:pt x="26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7"/>
                    <a:pt x="30" y="39"/>
                    <a:pt x="32" y="40"/>
                  </a:cubicBezTo>
                  <a:cubicBezTo>
                    <a:pt x="35" y="53"/>
                    <a:pt x="37" y="56"/>
                    <a:pt x="22" y="58"/>
                  </a:cubicBezTo>
                  <a:cubicBezTo>
                    <a:pt x="2" y="61"/>
                    <a:pt x="2" y="64"/>
                    <a:pt x="1" y="7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42" y="112"/>
                    <a:pt x="88" y="91"/>
                    <a:pt x="88" y="91"/>
                  </a:cubicBezTo>
                  <a:cubicBezTo>
                    <a:pt x="88" y="91"/>
                    <a:pt x="88" y="91"/>
                    <a:pt x="87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Freeform 895">
              <a:extLst>
                <a:ext uri="{FF2B5EF4-FFF2-40B4-BE49-F238E27FC236}">
                  <a16:creationId xmlns:a16="http://schemas.microsoft.com/office/drawing/2014/main" id="{5DF73CFF-9316-45CB-AC9E-5F6F9AC7A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569" y="2841625"/>
              <a:ext cx="230188" cy="352425"/>
            </a:xfrm>
            <a:custGeom>
              <a:avLst/>
              <a:gdLst>
                <a:gd name="T0" fmla="*/ 21 w 54"/>
                <a:gd name="T1" fmla="*/ 80 h 83"/>
                <a:gd name="T2" fmla="*/ 43 w 54"/>
                <a:gd name="T3" fmla="*/ 59 h 83"/>
                <a:gd name="T4" fmla="*/ 53 w 54"/>
                <a:gd name="T5" fmla="*/ 56 h 83"/>
                <a:gd name="T6" fmla="*/ 52 w 54"/>
                <a:gd name="T7" fmla="*/ 48 h 83"/>
                <a:gd name="T8" fmla="*/ 45 w 54"/>
                <a:gd name="T9" fmla="*/ 39 h 83"/>
                <a:gd name="T10" fmla="*/ 43 w 54"/>
                <a:gd name="T11" fmla="*/ 31 h 83"/>
                <a:gd name="T12" fmla="*/ 45 w 54"/>
                <a:gd name="T13" fmla="*/ 24 h 83"/>
                <a:gd name="T14" fmla="*/ 50 w 54"/>
                <a:gd name="T15" fmla="*/ 9 h 83"/>
                <a:gd name="T16" fmla="*/ 37 w 54"/>
                <a:gd name="T17" fmla="*/ 0 h 83"/>
                <a:gd name="T18" fmla="*/ 21 w 54"/>
                <a:gd name="T19" fmla="*/ 18 h 83"/>
                <a:gd name="T20" fmla="*/ 20 w 54"/>
                <a:gd name="T21" fmla="*/ 23 h 83"/>
                <a:gd name="T22" fmla="*/ 23 w 54"/>
                <a:gd name="T23" fmla="*/ 30 h 83"/>
                <a:gd name="T24" fmla="*/ 23 w 54"/>
                <a:gd name="T25" fmla="*/ 29 h 83"/>
                <a:gd name="T26" fmla="*/ 26 w 54"/>
                <a:gd name="T27" fmla="*/ 34 h 83"/>
                <a:gd name="T28" fmla="*/ 18 w 54"/>
                <a:gd name="T29" fmla="*/ 49 h 83"/>
                <a:gd name="T30" fmla="*/ 1 w 54"/>
                <a:gd name="T31" fmla="*/ 65 h 83"/>
                <a:gd name="T32" fmla="*/ 0 w 54"/>
                <a:gd name="T33" fmla="*/ 76 h 83"/>
                <a:gd name="T34" fmla="*/ 21 w 54"/>
                <a:gd name="T35" fmla="*/ 83 h 83"/>
                <a:gd name="T36" fmla="*/ 21 w 54"/>
                <a:gd name="T37" fmla="*/ 8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83">
                  <a:moveTo>
                    <a:pt x="21" y="80"/>
                  </a:moveTo>
                  <a:cubicBezTo>
                    <a:pt x="22" y="67"/>
                    <a:pt x="23" y="63"/>
                    <a:pt x="43" y="59"/>
                  </a:cubicBezTo>
                  <a:cubicBezTo>
                    <a:pt x="47" y="59"/>
                    <a:pt x="52" y="58"/>
                    <a:pt x="53" y="56"/>
                  </a:cubicBezTo>
                  <a:cubicBezTo>
                    <a:pt x="54" y="55"/>
                    <a:pt x="53" y="52"/>
                    <a:pt x="52" y="48"/>
                  </a:cubicBezTo>
                  <a:cubicBezTo>
                    <a:pt x="45" y="47"/>
                    <a:pt x="44" y="45"/>
                    <a:pt x="45" y="39"/>
                  </a:cubicBezTo>
                  <a:cubicBezTo>
                    <a:pt x="44" y="37"/>
                    <a:pt x="43" y="34"/>
                    <a:pt x="43" y="31"/>
                  </a:cubicBezTo>
                  <a:cubicBezTo>
                    <a:pt x="43" y="29"/>
                    <a:pt x="44" y="26"/>
                    <a:pt x="45" y="24"/>
                  </a:cubicBezTo>
                  <a:cubicBezTo>
                    <a:pt x="45" y="18"/>
                    <a:pt x="47" y="13"/>
                    <a:pt x="50" y="9"/>
                  </a:cubicBezTo>
                  <a:cubicBezTo>
                    <a:pt x="48" y="4"/>
                    <a:pt x="43" y="0"/>
                    <a:pt x="37" y="0"/>
                  </a:cubicBezTo>
                  <a:cubicBezTo>
                    <a:pt x="28" y="0"/>
                    <a:pt x="21" y="8"/>
                    <a:pt x="21" y="18"/>
                  </a:cubicBezTo>
                  <a:cubicBezTo>
                    <a:pt x="20" y="19"/>
                    <a:pt x="20" y="21"/>
                    <a:pt x="20" y="23"/>
                  </a:cubicBezTo>
                  <a:cubicBezTo>
                    <a:pt x="20" y="27"/>
                    <a:pt x="21" y="30"/>
                    <a:pt x="23" y="30"/>
                  </a:cubicBezTo>
                  <a:cubicBezTo>
                    <a:pt x="23" y="30"/>
                    <a:pt x="23" y="30"/>
                    <a:pt x="23" y="29"/>
                  </a:cubicBezTo>
                  <a:cubicBezTo>
                    <a:pt x="24" y="31"/>
                    <a:pt x="25" y="33"/>
                    <a:pt x="26" y="34"/>
                  </a:cubicBezTo>
                  <a:cubicBezTo>
                    <a:pt x="29" y="44"/>
                    <a:pt x="30" y="47"/>
                    <a:pt x="18" y="49"/>
                  </a:cubicBezTo>
                  <a:cubicBezTo>
                    <a:pt x="1" y="51"/>
                    <a:pt x="2" y="54"/>
                    <a:pt x="1" y="6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7" y="79"/>
                    <a:pt x="14" y="81"/>
                    <a:pt x="21" y="83"/>
                  </a:cubicBezTo>
                  <a:lnTo>
                    <a:pt x="21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Freeform 896">
              <a:extLst>
                <a:ext uri="{FF2B5EF4-FFF2-40B4-BE49-F238E27FC236}">
                  <a16:creationId xmlns:a16="http://schemas.microsoft.com/office/drawing/2014/main" id="{B1553DA7-3221-4CD2-AD48-0A70E2E93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5356" y="2841625"/>
              <a:ext cx="198438" cy="339725"/>
            </a:xfrm>
            <a:custGeom>
              <a:avLst/>
              <a:gdLst>
                <a:gd name="T0" fmla="*/ 4 w 47"/>
                <a:gd name="T1" fmla="*/ 8 h 80"/>
                <a:gd name="T2" fmla="*/ 10 w 47"/>
                <a:gd name="T3" fmla="*/ 26 h 80"/>
                <a:gd name="T4" fmla="*/ 11 w 47"/>
                <a:gd name="T5" fmla="*/ 31 h 80"/>
                <a:gd name="T6" fmla="*/ 6 w 47"/>
                <a:gd name="T7" fmla="*/ 41 h 80"/>
                <a:gd name="T8" fmla="*/ 2 w 47"/>
                <a:gd name="T9" fmla="*/ 47 h 80"/>
                <a:gd name="T10" fmla="*/ 1 w 47"/>
                <a:gd name="T11" fmla="*/ 56 h 80"/>
                <a:gd name="T12" fmla="*/ 11 w 47"/>
                <a:gd name="T13" fmla="*/ 59 h 80"/>
                <a:gd name="T14" fmla="*/ 33 w 47"/>
                <a:gd name="T15" fmla="*/ 80 h 80"/>
                <a:gd name="T16" fmla="*/ 33 w 47"/>
                <a:gd name="T17" fmla="*/ 80 h 80"/>
                <a:gd name="T18" fmla="*/ 47 w 47"/>
                <a:gd name="T19" fmla="*/ 76 h 80"/>
                <a:gd name="T20" fmla="*/ 46 w 47"/>
                <a:gd name="T21" fmla="*/ 65 h 80"/>
                <a:gd name="T22" fmla="*/ 29 w 47"/>
                <a:gd name="T23" fmla="*/ 49 h 80"/>
                <a:gd name="T24" fmla="*/ 20 w 47"/>
                <a:gd name="T25" fmla="*/ 35 h 80"/>
                <a:gd name="T26" fmla="*/ 24 w 47"/>
                <a:gd name="T27" fmla="*/ 30 h 80"/>
                <a:gd name="T28" fmla="*/ 27 w 47"/>
                <a:gd name="T29" fmla="*/ 23 h 80"/>
                <a:gd name="T30" fmla="*/ 26 w 47"/>
                <a:gd name="T31" fmla="*/ 19 h 80"/>
                <a:gd name="T32" fmla="*/ 10 w 47"/>
                <a:gd name="T33" fmla="*/ 0 h 80"/>
                <a:gd name="T34" fmla="*/ 0 w 47"/>
                <a:gd name="T35" fmla="*/ 5 h 80"/>
                <a:gd name="T36" fmla="*/ 4 w 47"/>
                <a:gd name="T37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80">
                  <a:moveTo>
                    <a:pt x="4" y="8"/>
                  </a:moveTo>
                  <a:cubicBezTo>
                    <a:pt x="8" y="13"/>
                    <a:pt x="10" y="19"/>
                    <a:pt x="10" y="26"/>
                  </a:cubicBezTo>
                  <a:cubicBezTo>
                    <a:pt x="11" y="27"/>
                    <a:pt x="11" y="29"/>
                    <a:pt x="11" y="31"/>
                  </a:cubicBezTo>
                  <a:cubicBezTo>
                    <a:pt x="11" y="36"/>
                    <a:pt x="9" y="40"/>
                    <a:pt x="6" y="41"/>
                  </a:cubicBezTo>
                  <a:cubicBezTo>
                    <a:pt x="5" y="43"/>
                    <a:pt x="4" y="45"/>
                    <a:pt x="2" y="47"/>
                  </a:cubicBezTo>
                  <a:cubicBezTo>
                    <a:pt x="1" y="51"/>
                    <a:pt x="0" y="55"/>
                    <a:pt x="1" y="56"/>
                  </a:cubicBezTo>
                  <a:cubicBezTo>
                    <a:pt x="2" y="58"/>
                    <a:pt x="7" y="59"/>
                    <a:pt x="11" y="59"/>
                  </a:cubicBezTo>
                  <a:cubicBezTo>
                    <a:pt x="31" y="63"/>
                    <a:pt x="32" y="67"/>
                    <a:pt x="33" y="80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41" y="78"/>
                    <a:pt x="47" y="76"/>
                    <a:pt x="47" y="76"/>
                  </a:cubicBezTo>
                  <a:cubicBezTo>
                    <a:pt x="47" y="76"/>
                    <a:pt x="47" y="76"/>
                    <a:pt x="46" y="65"/>
                  </a:cubicBezTo>
                  <a:cubicBezTo>
                    <a:pt x="45" y="54"/>
                    <a:pt x="45" y="51"/>
                    <a:pt x="29" y="49"/>
                  </a:cubicBezTo>
                  <a:cubicBezTo>
                    <a:pt x="17" y="47"/>
                    <a:pt x="17" y="45"/>
                    <a:pt x="20" y="35"/>
                  </a:cubicBezTo>
                  <a:cubicBezTo>
                    <a:pt x="22" y="34"/>
                    <a:pt x="23" y="32"/>
                    <a:pt x="24" y="30"/>
                  </a:cubicBezTo>
                  <a:cubicBezTo>
                    <a:pt x="26" y="29"/>
                    <a:pt x="27" y="27"/>
                    <a:pt x="27" y="23"/>
                  </a:cubicBezTo>
                  <a:cubicBezTo>
                    <a:pt x="27" y="22"/>
                    <a:pt x="27" y="20"/>
                    <a:pt x="26" y="19"/>
                  </a:cubicBezTo>
                  <a:cubicBezTo>
                    <a:pt x="27" y="9"/>
                    <a:pt x="20" y="0"/>
                    <a:pt x="10" y="0"/>
                  </a:cubicBezTo>
                  <a:cubicBezTo>
                    <a:pt x="6" y="0"/>
                    <a:pt x="3" y="2"/>
                    <a:pt x="0" y="5"/>
                  </a:cubicBezTo>
                  <a:cubicBezTo>
                    <a:pt x="1" y="6"/>
                    <a:pt x="2" y="7"/>
                    <a:pt x="4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7889F965-09BC-4D80-BF90-9ACF85E8ED37}"/>
              </a:ext>
            </a:extLst>
          </p:cNvPr>
          <p:cNvGrpSpPr/>
          <p:nvPr/>
        </p:nvGrpSpPr>
        <p:grpSpPr>
          <a:xfrm>
            <a:off x="9375957" y="2355177"/>
            <a:ext cx="530225" cy="491511"/>
            <a:chOff x="6963569" y="2841625"/>
            <a:chExt cx="530225" cy="493713"/>
          </a:xfrm>
        </p:grpSpPr>
        <p:sp>
          <p:nvSpPr>
            <p:cNvPr id="95" name="Freeform 894">
              <a:extLst>
                <a:ext uri="{FF2B5EF4-FFF2-40B4-BE49-F238E27FC236}">
                  <a16:creationId xmlns:a16="http://schemas.microsoft.com/office/drawing/2014/main" id="{AF8063FE-13D7-4628-B232-D047AA26B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7231" y="2859088"/>
              <a:ext cx="373063" cy="476250"/>
            </a:xfrm>
            <a:custGeom>
              <a:avLst/>
              <a:gdLst>
                <a:gd name="T0" fmla="*/ 87 w 88"/>
                <a:gd name="T1" fmla="*/ 78 h 112"/>
                <a:gd name="T2" fmla="*/ 66 w 88"/>
                <a:gd name="T3" fmla="*/ 58 h 112"/>
                <a:gd name="T4" fmla="*/ 56 w 88"/>
                <a:gd name="T5" fmla="*/ 42 h 112"/>
                <a:gd name="T6" fmla="*/ 61 w 88"/>
                <a:gd name="T7" fmla="*/ 35 h 112"/>
                <a:gd name="T8" fmla="*/ 64 w 88"/>
                <a:gd name="T9" fmla="*/ 27 h 112"/>
                <a:gd name="T10" fmla="*/ 64 w 88"/>
                <a:gd name="T11" fmla="*/ 22 h 112"/>
                <a:gd name="T12" fmla="*/ 44 w 88"/>
                <a:gd name="T13" fmla="*/ 0 h 112"/>
                <a:gd name="T14" fmla="*/ 25 w 88"/>
                <a:gd name="T15" fmla="*/ 21 h 112"/>
                <a:gd name="T16" fmla="*/ 24 w 88"/>
                <a:gd name="T17" fmla="*/ 27 h 112"/>
                <a:gd name="T18" fmla="*/ 28 w 88"/>
                <a:gd name="T19" fmla="*/ 35 h 112"/>
                <a:gd name="T20" fmla="*/ 28 w 88"/>
                <a:gd name="T21" fmla="*/ 35 h 112"/>
                <a:gd name="T22" fmla="*/ 32 w 88"/>
                <a:gd name="T23" fmla="*/ 40 h 112"/>
                <a:gd name="T24" fmla="*/ 22 w 88"/>
                <a:gd name="T25" fmla="*/ 58 h 112"/>
                <a:gd name="T26" fmla="*/ 1 w 88"/>
                <a:gd name="T27" fmla="*/ 78 h 112"/>
                <a:gd name="T28" fmla="*/ 0 w 88"/>
                <a:gd name="T29" fmla="*/ 91 h 112"/>
                <a:gd name="T30" fmla="*/ 88 w 88"/>
                <a:gd name="T31" fmla="*/ 91 h 112"/>
                <a:gd name="T32" fmla="*/ 87 w 88"/>
                <a:gd name="T33" fmla="*/ 7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12">
                  <a:moveTo>
                    <a:pt x="87" y="78"/>
                  </a:moveTo>
                  <a:cubicBezTo>
                    <a:pt x="86" y="64"/>
                    <a:pt x="86" y="61"/>
                    <a:pt x="66" y="58"/>
                  </a:cubicBezTo>
                  <a:cubicBezTo>
                    <a:pt x="52" y="56"/>
                    <a:pt x="52" y="53"/>
                    <a:pt x="56" y="42"/>
                  </a:cubicBezTo>
                  <a:cubicBezTo>
                    <a:pt x="58" y="40"/>
                    <a:pt x="59" y="37"/>
                    <a:pt x="61" y="35"/>
                  </a:cubicBezTo>
                  <a:cubicBezTo>
                    <a:pt x="63" y="35"/>
                    <a:pt x="64" y="31"/>
                    <a:pt x="64" y="27"/>
                  </a:cubicBezTo>
                  <a:cubicBezTo>
                    <a:pt x="64" y="25"/>
                    <a:pt x="64" y="24"/>
                    <a:pt x="64" y="22"/>
                  </a:cubicBezTo>
                  <a:cubicBezTo>
                    <a:pt x="64" y="10"/>
                    <a:pt x="56" y="0"/>
                    <a:pt x="44" y="0"/>
                  </a:cubicBezTo>
                  <a:cubicBezTo>
                    <a:pt x="34" y="0"/>
                    <a:pt x="25" y="10"/>
                    <a:pt x="25" y="21"/>
                  </a:cubicBezTo>
                  <a:cubicBezTo>
                    <a:pt x="24" y="23"/>
                    <a:pt x="24" y="25"/>
                    <a:pt x="24" y="27"/>
                  </a:cubicBezTo>
                  <a:cubicBezTo>
                    <a:pt x="24" y="31"/>
                    <a:pt x="26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7"/>
                    <a:pt x="30" y="39"/>
                    <a:pt x="32" y="40"/>
                  </a:cubicBezTo>
                  <a:cubicBezTo>
                    <a:pt x="35" y="53"/>
                    <a:pt x="37" y="56"/>
                    <a:pt x="22" y="58"/>
                  </a:cubicBezTo>
                  <a:cubicBezTo>
                    <a:pt x="2" y="61"/>
                    <a:pt x="2" y="64"/>
                    <a:pt x="1" y="7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42" y="112"/>
                    <a:pt x="88" y="91"/>
                    <a:pt x="88" y="91"/>
                  </a:cubicBezTo>
                  <a:cubicBezTo>
                    <a:pt x="88" y="91"/>
                    <a:pt x="88" y="91"/>
                    <a:pt x="87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Freeform 895">
              <a:extLst>
                <a:ext uri="{FF2B5EF4-FFF2-40B4-BE49-F238E27FC236}">
                  <a16:creationId xmlns:a16="http://schemas.microsoft.com/office/drawing/2014/main" id="{5DF73CFF-9316-45CB-AC9E-5F6F9AC7A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569" y="2841625"/>
              <a:ext cx="230188" cy="352425"/>
            </a:xfrm>
            <a:custGeom>
              <a:avLst/>
              <a:gdLst>
                <a:gd name="T0" fmla="*/ 21 w 54"/>
                <a:gd name="T1" fmla="*/ 80 h 83"/>
                <a:gd name="T2" fmla="*/ 43 w 54"/>
                <a:gd name="T3" fmla="*/ 59 h 83"/>
                <a:gd name="T4" fmla="*/ 53 w 54"/>
                <a:gd name="T5" fmla="*/ 56 h 83"/>
                <a:gd name="T6" fmla="*/ 52 w 54"/>
                <a:gd name="T7" fmla="*/ 48 h 83"/>
                <a:gd name="T8" fmla="*/ 45 w 54"/>
                <a:gd name="T9" fmla="*/ 39 h 83"/>
                <a:gd name="T10" fmla="*/ 43 w 54"/>
                <a:gd name="T11" fmla="*/ 31 h 83"/>
                <a:gd name="T12" fmla="*/ 45 w 54"/>
                <a:gd name="T13" fmla="*/ 24 h 83"/>
                <a:gd name="T14" fmla="*/ 50 w 54"/>
                <a:gd name="T15" fmla="*/ 9 h 83"/>
                <a:gd name="T16" fmla="*/ 37 w 54"/>
                <a:gd name="T17" fmla="*/ 0 h 83"/>
                <a:gd name="T18" fmla="*/ 21 w 54"/>
                <a:gd name="T19" fmla="*/ 18 h 83"/>
                <a:gd name="T20" fmla="*/ 20 w 54"/>
                <a:gd name="T21" fmla="*/ 23 h 83"/>
                <a:gd name="T22" fmla="*/ 23 w 54"/>
                <a:gd name="T23" fmla="*/ 30 h 83"/>
                <a:gd name="T24" fmla="*/ 23 w 54"/>
                <a:gd name="T25" fmla="*/ 29 h 83"/>
                <a:gd name="T26" fmla="*/ 26 w 54"/>
                <a:gd name="T27" fmla="*/ 34 h 83"/>
                <a:gd name="T28" fmla="*/ 18 w 54"/>
                <a:gd name="T29" fmla="*/ 49 h 83"/>
                <a:gd name="T30" fmla="*/ 1 w 54"/>
                <a:gd name="T31" fmla="*/ 65 h 83"/>
                <a:gd name="T32" fmla="*/ 0 w 54"/>
                <a:gd name="T33" fmla="*/ 76 h 83"/>
                <a:gd name="T34" fmla="*/ 21 w 54"/>
                <a:gd name="T35" fmla="*/ 83 h 83"/>
                <a:gd name="T36" fmla="*/ 21 w 54"/>
                <a:gd name="T37" fmla="*/ 8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83">
                  <a:moveTo>
                    <a:pt x="21" y="80"/>
                  </a:moveTo>
                  <a:cubicBezTo>
                    <a:pt x="22" y="67"/>
                    <a:pt x="23" y="63"/>
                    <a:pt x="43" y="59"/>
                  </a:cubicBezTo>
                  <a:cubicBezTo>
                    <a:pt x="47" y="59"/>
                    <a:pt x="52" y="58"/>
                    <a:pt x="53" y="56"/>
                  </a:cubicBezTo>
                  <a:cubicBezTo>
                    <a:pt x="54" y="55"/>
                    <a:pt x="53" y="52"/>
                    <a:pt x="52" y="48"/>
                  </a:cubicBezTo>
                  <a:cubicBezTo>
                    <a:pt x="45" y="47"/>
                    <a:pt x="44" y="45"/>
                    <a:pt x="45" y="39"/>
                  </a:cubicBezTo>
                  <a:cubicBezTo>
                    <a:pt x="44" y="37"/>
                    <a:pt x="43" y="34"/>
                    <a:pt x="43" y="31"/>
                  </a:cubicBezTo>
                  <a:cubicBezTo>
                    <a:pt x="43" y="29"/>
                    <a:pt x="44" y="26"/>
                    <a:pt x="45" y="24"/>
                  </a:cubicBezTo>
                  <a:cubicBezTo>
                    <a:pt x="45" y="18"/>
                    <a:pt x="47" y="13"/>
                    <a:pt x="50" y="9"/>
                  </a:cubicBezTo>
                  <a:cubicBezTo>
                    <a:pt x="48" y="4"/>
                    <a:pt x="43" y="0"/>
                    <a:pt x="37" y="0"/>
                  </a:cubicBezTo>
                  <a:cubicBezTo>
                    <a:pt x="28" y="0"/>
                    <a:pt x="21" y="8"/>
                    <a:pt x="21" y="18"/>
                  </a:cubicBezTo>
                  <a:cubicBezTo>
                    <a:pt x="20" y="19"/>
                    <a:pt x="20" y="21"/>
                    <a:pt x="20" y="23"/>
                  </a:cubicBezTo>
                  <a:cubicBezTo>
                    <a:pt x="20" y="27"/>
                    <a:pt x="21" y="30"/>
                    <a:pt x="23" y="30"/>
                  </a:cubicBezTo>
                  <a:cubicBezTo>
                    <a:pt x="23" y="30"/>
                    <a:pt x="23" y="30"/>
                    <a:pt x="23" y="29"/>
                  </a:cubicBezTo>
                  <a:cubicBezTo>
                    <a:pt x="24" y="31"/>
                    <a:pt x="25" y="33"/>
                    <a:pt x="26" y="34"/>
                  </a:cubicBezTo>
                  <a:cubicBezTo>
                    <a:pt x="29" y="44"/>
                    <a:pt x="30" y="47"/>
                    <a:pt x="18" y="49"/>
                  </a:cubicBezTo>
                  <a:cubicBezTo>
                    <a:pt x="1" y="51"/>
                    <a:pt x="2" y="54"/>
                    <a:pt x="1" y="6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7" y="79"/>
                    <a:pt x="14" y="81"/>
                    <a:pt x="21" y="83"/>
                  </a:cubicBezTo>
                  <a:lnTo>
                    <a:pt x="21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Freeform 896">
              <a:extLst>
                <a:ext uri="{FF2B5EF4-FFF2-40B4-BE49-F238E27FC236}">
                  <a16:creationId xmlns:a16="http://schemas.microsoft.com/office/drawing/2014/main" id="{B1553DA7-3221-4CD2-AD48-0A70E2E93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5356" y="2841625"/>
              <a:ext cx="198438" cy="339725"/>
            </a:xfrm>
            <a:custGeom>
              <a:avLst/>
              <a:gdLst>
                <a:gd name="T0" fmla="*/ 4 w 47"/>
                <a:gd name="T1" fmla="*/ 8 h 80"/>
                <a:gd name="T2" fmla="*/ 10 w 47"/>
                <a:gd name="T3" fmla="*/ 26 h 80"/>
                <a:gd name="T4" fmla="*/ 11 w 47"/>
                <a:gd name="T5" fmla="*/ 31 h 80"/>
                <a:gd name="T6" fmla="*/ 6 w 47"/>
                <a:gd name="T7" fmla="*/ 41 h 80"/>
                <a:gd name="T8" fmla="*/ 2 w 47"/>
                <a:gd name="T9" fmla="*/ 47 h 80"/>
                <a:gd name="T10" fmla="*/ 1 w 47"/>
                <a:gd name="T11" fmla="*/ 56 h 80"/>
                <a:gd name="T12" fmla="*/ 11 w 47"/>
                <a:gd name="T13" fmla="*/ 59 h 80"/>
                <a:gd name="T14" fmla="*/ 33 w 47"/>
                <a:gd name="T15" fmla="*/ 80 h 80"/>
                <a:gd name="T16" fmla="*/ 33 w 47"/>
                <a:gd name="T17" fmla="*/ 80 h 80"/>
                <a:gd name="T18" fmla="*/ 47 w 47"/>
                <a:gd name="T19" fmla="*/ 76 h 80"/>
                <a:gd name="T20" fmla="*/ 46 w 47"/>
                <a:gd name="T21" fmla="*/ 65 h 80"/>
                <a:gd name="T22" fmla="*/ 29 w 47"/>
                <a:gd name="T23" fmla="*/ 49 h 80"/>
                <a:gd name="T24" fmla="*/ 20 w 47"/>
                <a:gd name="T25" fmla="*/ 35 h 80"/>
                <a:gd name="T26" fmla="*/ 24 w 47"/>
                <a:gd name="T27" fmla="*/ 30 h 80"/>
                <a:gd name="T28" fmla="*/ 27 w 47"/>
                <a:gd name="T29" fmla="*/ 23 h 80"/>
                <a:gd name="T30" fmla="*/ 26 w 47"/>
                <a:gd name="T31" fmla="*/ 19 h 80"/>
                <a:gd name="T32" fmla="*/ 10 w 47"/>
                <a:gd name="T33" fmla="*/ 0 h 80"/>
                <a:gd name="T34" fmla="*/ 0 w 47"/>
                <a:gd name="T35" fmla="*/ 5 h 80"/>
                <a:gd name="T36" fmla="*/ 4 w 47"/>
                <a:gd name="T37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80">
                  <a:moveTo>
                    <a:pt x="4" y="8"/>
                  </a:moveTo>
                  <a:cubicBezTo>
                    <a:pt x="8" y="13"/>
                    <a:pt x="10" y="19"/>
                    <a:pt x="10" y="26"/>
                  </a:cubicBezTo>
                  <a:cubicBezTo>
                    <a:pt x="11" y="27"/>
                    <a:pt x="11" y="29"/>
                    <a:pt x="11" y="31"/>
                  </a:cubicBezTo>
                  <a:cubicBezTo>
                    <a:pt x="11" y="36"/>
                    <a:pt x="9" y="40"/>
                    <a:pt x="6" y="41"/>
                  </a:cubicBezTo>
                  <a:cubicBezTo>
                    <a:pt x="5" y="43"/>
                    <a:pt x="4" y="45"/>
                    <a:pt x="2" y="47"/>
                  </a:cubicBezTo>
                  <a:cubicBezTo>
                    <a:pt x="1" y="51"/>
                    <a:pt x="0" y="55"/>
                    <a:pt x="1" y="56"/>
                  </a:cubicBezTo>
                  <a:cubicBezTo>
                    <a:pt x="2" y="58"/>
                    <a:pt x="7" y="59"/>
                    <a:pt x="11" y="59"/>
                  </a:cubicBezTo>
                  <a:cubicBezTo>
                    <a:pt x="31" y="63"/>
                    <a:pt x="32" y="67"/>
                    <a:pt x="33" y="80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41" y="78"/>
                    <a:pt x="47" y="76"/>
                    <a:pt x="47" y="76"/>
                  </a:cubicBezTo>
                  <a:cubicBezTo>
                    <a:pt x="47" y="76"/>
                    <a:pt x="47" y="76"/>
                    <a:pt x="46" y="65"/>
                  </a:cubicBezTo>
                  <a:cubicBezTo>
                    <a:pt x="45" y="54"/>
                    <a:pt x="45" y="51"/>
                    <a:pt x="29" y="49"/>
                  </a:cubicBezTo>
                  <a:cubicBezTo>
                    <a:pt x="17" y="47"/>
                    <a:pt x="17" y="45"/>
                    <a:pt x="20" y="35"/>
                  </a:cubicBezTo>
                  <a:cubicBezTo>
                    <a:pt x="22" y="34"/>
                    <a:pt x="23" y="32"/>
                    <a:pt x="24" y="30"/>
                  </a:cubicBezTo>
                  <a:cubicBezTo>
                    <a:pt x="26" y="29"/>
                    <a:pt x="27" y="27"/>
                    <a:pt x="27" y="23"/>
                  </a:cubicBezTo>
                  <a:cubicBezTo>
                    <a:pt x="27" y="22"/>
                    <a:pt x="27" y="20"/>
                    <a:pt x="26" y="19"/>
                  </a:cubicBezTo>
                  <a:cubicBezTo>
                    <a:pt x="27" y="9"/>
                    <a:pt x="20" y="0"/>
                    <a:pt x="10" y="0"/>
                  </a:cubicBezTo>
                  <a:cubicBezTo>
                    <a:pt x="6" y="0"/>
                    <a:pt x="3" y="2"/>
                    <a:pt x="0" y="5"/>
                  </a:cubicBezTo>
                  <a:cubicBezTo>
                    <a:pt x="1" y="6"/>
                    <a:pt x="2" y="7"/>
                    <a:pt x="4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7889F965-09BC-4D80-BF90-9ACF85E8ED37}"/>
              </a:ext>
            </a:extLst>
          </p:cNvPr>
          <p:cNvGrpSpPr/>
          <p:nvPr/>
        </p:nvGrpSpPr>
        <p:grpSpPr>
          <a:xfrm>
            <a:off x="7710418" y="2361425"/>
            <a:ext cx="530225" cy="491511"/>
            <a:chOff x="6963569" y="2841625"/>
            <a:chExt cx="530225" cy="493713"/>
          </a:xfrm>
        </p:grpSpPr>
        <p:sp>
          <p:nvSpPr>
            <p:cNvPr id="99" name="Freeform 894">
              <a:extLst>
                <a:ext uri="{FF2B5EF4-FFF2-40B4-BE49-F238E27FC236}">
                  <a16:creationId xmlns:a16="http://schemas.microsoft.com/office/drawing/2014/main" id="{AF8063FE-13D7-4628-B232-D047AA26B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7231" y="2859088"/>
              <a:ext cx="373063" cy="476250"/>
            </a:xfrm>
            <a:custGeom>
              <a:avLst/>
              <a:gdLst>
                <a:gd name="T0" fmla="*/ 87 w 88"/>
                <a:gd name="T1" fmla="*/ 78 h 112"/>
                <a:gd name="T2" fmla="*/ 66 w 88"/>
                <a:gd name="T3" fmla="*/ 58 h 112"/>
                <a:gd name="T4" fmla="*/ 56 w 88"/>
                <a:gd name="T5" fmla="*/ 42 h 112"/>
                <a:gd name="T6" fmla="*/ 61 w 88"/>
                <a:gd name="T7" fmla="*/ 35 h 112"/>
                <a:gd name="T8" fmla="*/ 64 w 88"/>
                <a:gd name="T9" fmla="*/ 27 h 112"/>
                <a:gd name="T10" fmla="*/ 64 w 88"/>
                <a:gd name="T11" fmla="*/ 22 h 112"/>
                <a:gd name="T12" fmla="*/ 44 w 88"/>
                <a:gd name="T13" fmla="*/ 0 h 112"/>
                <a:gd name="T14" fmla="*/ 25 w 88"/>
                <a:gd name="T15" fmla="*/ 21 h 112"/>
                <a:gd name="T16" fmla="*/ 24 w 88"/>
                <a:gd name="T17" fmla="*/ 27 h 112"/>
                <a:gd name="T18" fmla="*/ 28 w 88"/>
                <a:gd name="T19" fmla="*/ 35 h 112"/>
                <a:gd name="T20" fmla="*/ 28 w 88"/>
                <a:gd name="T21" fmla="*/ 35 h 112"/>
                <a:gd name="T22" fmla="*/ 32 w 88"/>
                <a:gd name="T23" fmla="*/ 40 h 112"/>
                <a:gd name="T24" fmla="*/ 22 w 88"/>
                <a:gd name="T25" fmla="*/ 58 h 112"/>
                <a:gd name="T26" fmla="*/ 1 w 88"/>
                <a:gd name="T27" fmla="*/ 78 h 112"/>
                <a:gd name="T28" fmla="*/ 0 w 88"/>
                <a:gd name="T29" fmla="*/ 91 h 112"/>
                <a:gd name="T30" fmla="*/ 88 w 88"/>
                <a:gd name="T31" fmla="*/ 91 h 112"/>
                <a:gd name="T32" fmla="*/ 87 w 88"/>
                <a:gd name="T33" fmla="*/ 7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112">
                  <a:moveTo>
                    <a:pt x="87" y="78"/>
                  </a:moveTo>
                  <a:cubicBezTo>
                    <a:pt x="86" y="64"/>
                    <a:pt x="86" y="61"/>
                    <a:pt x="66" y="58"/>
                  </a:cubicBezTo>
                  <a:cubicBezTo>
                    <a:pt x="52" y="56"/>
                    <a:pt x="52" y="53"/>
                    <a:pt x="56" y="42"/>
                  </a:cubicBezTo>
                  <a:cubicBezTo>
                    <a:pt x="58" y="40"/>
                    <a:pt x="59" y="37"/>
                    <a:pt x="61" y="35"/>
                  </a:cubicBezTo>
                  <a:cubicBezTo>
                    <a:pt x="63" y="35"/>
                    <a:pt x="64" y="31"/>
                    <a:pt x="64" y="27"/>
                  </a:cubicBezTo>
                  <a:cubicBezTo>
                    <a:pt x="64" y="25"/>
                    <a:pt x="64" y="24"/>
                    <a:pt x="64" y="22"/>
                  </a:cubicBezTo>
                  <a:cubicBezTo>
                    <a:pt x="64" y="10"/>
                    <a:pt x="56" y="0"/>
                    <a:pt x="44" y="0"/>
                  </a:cubicBezTo>
                  <a:cubicBezTo>
                    <a:pt x="34" y="0"/>
                    <a:pt x="25" y="10"/>
                    <a:pt x="25" y="21"/>
                  </a:cubicBezTo>
                  <a:cubicBezTo>
                    <a:pt x="24" y="23"/>
                    <a:pt x="24" y="25"/>
                    <a:pt x="24" y="27"/>
                  </a:cubicBezTo>
                  <a:cubicBezTo>
                    <a:pt x="24" y="31"/>
                    <a:pt x="26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7"/>
                    <a:pt x="30" y="39"/>
                    <a:pt x="32" y="40"/>
                  </a:cubicBezTo>
                  <a:cubicBezTo>
                    <a:pt x="35" y="53"/>
                    <a:pt x="37" y="56"/>
                    <a:pt x="22" y="58"/>
                  </a:cubicBezTo>
                  <a:cubicBezTo>
                    <a:pt x="2" y="61"/>
                    <a:pt x="2" y="64"/>
                    <a:pt x="1" y="7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42" y="112"/>
                    <a:pt x="88" y="91"/>
                    <a:pt x="88" y="91"/>
                  </a:cubicBezTo>
                  <a:cubicBezTo>
                    <a:pt x="88" y="91"/>
                    <a:pt x="88" y="91"/>
                    <a:pt x="87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0" name="Freeform 895">
              <a:extLst>
                <a:ext uri="{FF2B5EF4-FFF2-40B4-BE49-F238E27FC236}">
                  <a16:creationId xmlns:a16="http://schemas.microsoft.com/office/drawing/2014/main" id="{5DF73CFF-9316-45CB-AC9E-5F6F9AC7A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569" y="2841625"/>
              <a:ext cx="230188" cy="352425"/>
            </a:xfrm>
            <a:custGeom>
              <a:avLst/>
              <a:gdLst>
                <a:gd name="T0" fmla="*/ 21 w 54"/>
                <a:gd name="T1" fmla="*/ 80 h 83"/>
                <a:gd name="T2" fmla="*/ 43 w 54"/>
                <a:gd name="T3" fmla="*/ 59 h 83"/>
                <a:gd name="T4" fmla="*/ 53 w 54"/>
                <a:gd name="T5" fmla="*/ 56 h 83"/>
                <a:gd name="T6" fmla="*/ 52 w 54"/>
                <a:gd name="T7" fmla="*/ 48 h 83"/>
                <a:gd name="T8" fmla="*/ 45 w 54"/>
                <a:gd name="T9" fmla="*/ 39 h 83"/>
                <a:gd name="T10" fmla="*/ 43 w 54"/>
                <a:gd name="T11" fmla="*/ 31 h 83"/>
                <a:gd name="T12" fmla="*/ 45 w 54"/>
                <a:gd name="T13" fmla="*/ 24 h 83"/>
                <a:gd name="T14" fmla="*/ 50 w 54"/>
                <a:gd name="T15" fmla="*/ 9 h 83"/>
                <a:gd name="T16" fmla="*/ 37 w 54"/>
                <a:gd name="T17" fmla="*/ 0 h 83"/>
                <a:gd name="T18" fmla="*/ 21 w 54"/>
                <a:gd name="T19" fmla="*/ 18 h 83"/>
                <a:gd name="T20" fmla="*/ 20 w 54"/>
                <a:gd name="T21" fmla="*/ 23 h 83"/>
                <a:gd name="T22" fmla="*/ 23 w 54"/>
                <a:gd name="T23" fmla="*/ 30 h 83"/>
                <a:gd name="T24" fmla="*/ 23 w 54"/>
                <a:gd name="T25" fmla="*/ 29 h 83"/>
                <a:gd name="T26" fmla="*/ 26 w 54"/>
                <a:gd name="T27" fmla="*/ 34 h 83"/>
                <a:gd name="T28" fmla="*/ 18 w 54"/>
                <a:gd name="T29" fmla="*/ 49 h 83"/>
                <a:gd name="T30" fmla="*/ 1 w 54"/>
                <a:gd name="T31" fmla="*/ 65 h 83"/>
                <a:gd name="T32" fmla="*/ 0 w 54"/>
                <a:gd name="T33" fmla="*/ 76 h 83"/>
                <a:gd name="T34" fmla="*/ 21 w 54"/>
                <a:gd name="T35" fmla="*/ 83 h 83"/>
                <a:gd name="T36" fmla="*/ 21 w 54"/>
                <a:gd name="T37" fmla="*/ 8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83">
                  <a:moveTo>
                    <a:pt x="21" y="80"/>
                  </a:moveTo>
                  <a:cubicBezTo>
                    <a:pt x="22" y="67"/>
                    <a:pt x="23" y="63"/>
                    <a:pt x="43" y="59"/>
                  </a:cubicBezTo>
                  <a:cubicBezTo>
                    <a:pt x="47" y="59"/>
                    <a:pt x="52" y="58"/>
                    <a:pt x="53" y="56"/>
                  </a:cubicBezTo>
                  <a:cubicBezTo>
                    <a:pt x="54" y="55"/>
                    <a:pt x="53" y="52"/>
                    <a:pt x="52" y="48"/>
                  </a:cubicBezTo>
                  <a:cubicBezTo>
                    <a:pt x="45" y="47"/>
                    <a:pt x="44" y="45"/>
                    <a:pt x="45" y="39"/>
                  </a:cubicBezTo>
                  <a:cubicBezTo>
                    <a:pt x="44" y="37"/>
                    <a:pt x="43" y="34"/>
                    <a:pt x="43" y="31"/>
                  </a:cubicBezTo>
                  <a:cubicBezTo>
                    <a:pt x="43" y="29"/>
                    <a:pt x="44" y="26"/>
                    <a:pt x="45" y="24"/>
                  </a:cubicBezTo>
                  <a:cubicBezTo>
                    <a:pt x="45" y="18"/>
                    <a:pt x="47" y="13"/>
                    <a:pt x="50" y="9"/>
                  </a:cubicBezTo>
                  <a:cubicBezTo>
                    <a:pt x="48" y="4"/>
                    <a:pt x="43" y="0"/>
                    <a:pt x="37" y="0"/>
                  </a:cubicBezTo>
                  <a:cubicBezTo>
                    <a:pt x="28" y="0"/>
                    <a:pt x="21" y="8"/>
                    <a:pt x="21" y="18"/>
                  </a:cubicBezTo>
                  <a:cubicBezTo>
                    <a:pt x="20" y="19"/>
                    <a:pt x="20" y="21"/>
                    <a:pt x="20" y="23"/>
                  </a:cubicBezTo>
                  <a:cubicBezTo>
                    <a:pt x="20" y="27"/>
                    <a:pt x="21" y="30"/>
                    <a:pt x="23" y="30"/>
                  </a:cubicBezTo>
                  <a:cubicBezTo>
                    <a:pt x="23" y="30"/>
                    <a:pt x="23" y="30"/>
                    <a:pt x="23" y="29"/>
                  </a:cubicBezTo>
                  <a:cubicBezTo>
                    <a:pt x="24" y="31"/>
                    <a:pt x="25" y="33"/>
                    <a:pt x="26" y="34"/>
                  </a:cubicBezTo>
                  <a:cubicBezTo>
                    <a:pt x="29" y="44"/>
                    <a:pt x="30" y="47"/>
                    <a:pt x="18" y="49"/>
                  </a:cubicBezTo>
                  <a:cubicBezTo>
                    <a:pt x="1" y="51"/>
                    <a:pt x="2" y="54"/>
                    <a:pt x="1" y="6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7" y="79"/>
                    <a:pt x="14" y="81"/>
                    <a:pt x="21" y="83"/>
                  </a:cubicBezTo>
                  <a:lnTo>
                    <a:pt x="21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1" name="Freeform 896">
              <a:extLst>
                <a:ext uri="{FF2B5EF4-FFF2-40B4-BE49-F238E27FC236}">
                  <a16:creationId xmlns:a16="http://schemas.microsoft.com/office/drawing/2014/main" id="{B1553DA7-3221-4CD2-AD48-0A70E2E93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5356" y="2841625"/>
              <a:ext cx="198438" cy="339725"/>
            </a:xfrm>
            <a:custGeom>
              <a:avLst/>
              <a:gdLst>
                <a:gd name="T0" fmla="*/ 4 w 47"/>
                <a:gd name="T1" fmla="*/ 8 h 80"/>
                <a:gd name="T2" fmla="*/ 10 w 47"/>
                <a:gd name="T3" fmla="*/ 26 h 80"/>
                <a:gd name="T4" fmla="*/ 11 w 47"/>
                <a:gd name="T5" fmla="*/ 31 h 80"/>
                <a:gd name="T6" fmla="*/ 6 w 47"/>
                <a:gd name="T7" fmla="*/ 41 h 80"/>
                <a:gd name="T8" fmla="*/ 2 w 47"/>
                <a:gd name="T9" fmla="*/ 47 h 80"/>
                <a:gd name="T10" fmla="*/ 1 w 47"/>
                <a:gd name="T11" fmla="*/ 56 h 80"/>
                <a:gd name="T12" fmla="*/ 11 w 47"/>
                <a:gd name="T13" fmla="*/ 59 h 80"/>
                <a:gd name="T14" fmla="*/ 33 w 47"/>
                <a:gd name="T15" fmla="*/ 80 h 80"/>
                <a:gd name="T16" fmla="*/ 33 w 47"/>
                <a:gd name="T17" fmla="*/ 80 h 80"/>
                <a:gd name="T18" fmla="*/ 47 w 47"/>
                <a:gd name="T19" fmla="*/ 76 h 80"/>
                <a:gd name="T20" fmla="*/ 46 w 47"/>
                <a:gd name="T21" fmla="*/ 65 h 80"/>
                <a:gd name="T22" fmla="*/ 29 w 47"/>
                <a:gd name="T23" fmla="*/ 49 h 80"/>
                <a:gd name="T24" fmla="*/ 20 w 47"/>
                <a:gd name="T25" fmla="*/ 35 h 80"/>
                <a:gd name="T26" fmla="*/ 24 w 47"/>
                <a:gd name="T27" fmla="*/ 30 h 80"/>
                <a:gd name="T28" fmla="*/ 27 w 47"/>
                <a:gd name="T29" fmla="*/ 23 h 80"/>
                <a:gd name="T30" fmla="*/ 26 w 47"/>
                <a:gd name="T31" fmla="*/ 19 h 80"/>
                <a:gd name="T32" fmla="*/ 10 w 47"/>
                <a:gd name="T33" fmla="*/ 0 h 80"/>
                <a:gd name="T34" fmla="*/ 0 w 47"/>
                <a:gd name="T35" fmla="*/ 5 h 80"/>
                <a:gd name="T36" fmla="*/ 4 w 47"/>
                <a:gd name="T37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80">
                  <a:moveTo>
                    <a:pt x="4" y="8"/>
                  </a:moveTo>
                  <a:cubicBezTo>
                    <a:pt x="8" y="13"/>
                    <a:pt x="10" y="19"/>
                    <a:pt x="10" y="26"/>
                  </a:cubicBezTo>
                  <a:cubicBezTo>
                    <a:pt x="11" y="27"/>
                    <a:pt x="11" y="29"/>
                    <a:pt x="11" y="31"/>
                  </a:cubicBezTo>
                  <a:cubicBezTo>
                    <a:pt x="11" y="36"/>
                    <a:pt x="9" y="40"/>
                    <a:pt x="6" y="41"/>
                  </a:cubicBezTo>
                  <a:cubicBezTo>
                    <a:pt x="5" y="43"/>
                    <a:pt x="4" y="45"/>
                    <a:pt x="2" y="47"/>
                  </a:cubicBezTo>
                  <a:cubicBezTo>
                    <a:pt x="1" y="51"/>
                    <a:pt x="0" y="55"/>
                    <a:pt x="1" y="56"/>
                  </a:cubicBezTo>
                  <a:cubicBezTo>
                    <a:pt x="2" y="58"/>
                    <a:pt x="7" y="59"/>
                    <a:pt x="11" y="59"/>
                  </a:cubicBezTo>
                  <a:cubicBezTo>
                    <a:pt x="31" y="63"/>
                    <a:pt x="32" y="67"/>
                    <a:pt x="33" y="80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41" y="78"/>
                    <a:pt x="47" y="76"/>
                    <a:pt x="47" y="76"/>
                  </a:cubicBezTo>
                  <a:cubicBezTo>
                    <a:pt x="47" y="76"/>
                    <a:pt x="47" y="76"/>
                    <a:pt x="46" y="65"/>
                  </a:cubicBezTo>
                  <a:cubicBezTo>
                    <a:pt x="45" y="54"/>
                    <a:pt x="45" y="51"/>
                    <a:pt x="29" y="49"/>
                  </a:cubicBezTo>
                  <a:cubicBezTo>
                    <a:pt x="17" y="47"/>
                    <a:pt x="17" y="45"/>
                    <a:pt x="20" y="35"/>
                  </a:cubicBezTo>
                  <a:cubicBezTo>
                    <a:pt x="22" y="34"/>
                    <a:pt x="23" y="32"/>
                    <a:pt x="24" y="30"/>
                  </a:cubicBezTo>
                  <a:cubicBezTo>
                    <a:pt x="26" y="29"/>
                    <a:pt x="27" y="27"/>
                    <a:pt x="27" y="23"/>
                  </a:cubicBezTo>
                  <a:cubicBezTo>
                    <a:pt x="27" y="22"/>
                    <a:pt x="27" y="20"/>
                    <a:pt x="26" y="19"/>
                  </a:cubicBezTo>
                  <a:cubicBezTo>
                    <a:pt x="27" y="9"/>
                    <a:pt x="20" y="0"/>
                    <a:pt x="10" y="0"/>
                  </a:cubicBezTo>
                  <a:cubicBezTo>
                    <a:pt x="6" y="0"/>
                    <a:pt x="3" y="2"/>
                    <a:pt x="0" y="5"/>
                  </a:cubicBezTo>
                  <a:cubicBezTo>
                    <a:pt x="1" y="6"/>
                    <a:pt x="2" y="7"/>
                    <a:pt x="4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306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4_기본 디자인">
  <a:themeElements>
    <a:clrScheme name="1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ts val="1500"/>
          </a:lnSpc>
          <a:spcBef>
            <a:spcPts val="0"/>
          </a:spcBef>
          <a:spcAft>
            <a:spcPts val="1000"/>
          </a:spcAft>
          <a:buClrTx/>
          <a:buSzTx/>
          <a:buFontTx/>
          <a:buNone/>
          <a:tabLst/>
          <a:defRPr kumimoji="1" sz="1200" b="1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맑은 고딕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ko-KR" sz="1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맑은 고딕" pitchFamily="50" charset="-127"/>
          </a:defRPr>
        </a:defPPr>
      </a:lstStyle>
    </a:lnDef>
    <a:txDef>
      <a:spPr>
        <a:noFill/>
      </a:spPr>
      <a:bodyPr wrap="none" rtlCol="0" anchor="ctr">
        <a:noAutofit/>
      </a:bodyPr>
      <a:lstStyle>
        <a:defPPr>
          <a:defRPr dirty="0"/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bab956b1f44ef9d173162e10f4b2778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6eaa9825d2fedb5a83ac41ebe86c43c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472DB3-72DF-49F6-BD09-EE79C6BD1BF3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purl.org/dc/dcmitype/"/>
    <ds:schemaRef ds:uri="http://www.w3.org/XML/1998/namespace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9E7B803D-6EB3-430A-BAEE-5161424037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3A1013-DF16-4415-A126-5F0290BD825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4215</TotalTime>
  <Words>908</Words>
  <Application>Microsoft Office PowerPoint</Application>
  <PresentationFormat>와이드스크린</PresentationFormat>
  <Paragraphs>305</Paragraphs>
  <Slides>24</Slides>
  <Notes>18</Notes>
  <HiddenSlides>0</HiddenSlides>
  <MMClips>2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굴림</vt:lpstr>
      <vt:lpstr>맑은 고딕</vt:lpstr>
      <vt:lpstr>휴먼모음T</vt:lpstr>
      <vt:lpstr>Arial</vt:lpstr>
      <vt:lpstr>Comic Sans MS</vt:lpstr>
      <vt:lpstr>Trebuchet MS</vt:lpstr>
      <vt:lpstr>4_기본 디자인</vt:lpstr>
      <vt:lpstr>Image</vt:lpstr>
      <vt:lpstr>PowerPoint 프레젠테이션</vt:lpstr>
      <vt:lpstr>PowerPoint 프레젠테이션</vt:lpstr>
      <vt:lpstr>PowerPoint 프레젠테이션</vt:lpstr>
      <vt:lpstr>BM 선정 계기</vt:lpstr>
      <vt:lpstr>관련 보도자료</vt:lpstr>
      <vt:lpstr>선행 논문 소개</vt:lpstr>
      <vt:lpstr>PowerPoint 프레젠테이션</vt:lpstr>
      <vt:lpstr>경쟁사 분석 &amp; 차별점</vt:lpstr>
      <vt:lpstr>멤버구성 및 역할 (R&amp;R)</vt:lpstr>
      <vt:lpstr>BM CANVAS</vt:lpstr>
      <vt:lpstr>PowerPoint 프레젠테이션</vt:lpstr>
      <vt:lpstr>사용 데이터 (데이터 탐색)</vt:lpstr>
      <vt:lpstr>모델개발 프로세스</vt:lpstr>
      <vt:lpstr>시스템 및 분석모델</vt:lpstr>
      <vt:lpstr>프로젝트 사용코드 상세</vt:lpstr>
      <vt:lpstr>PowerPoint 프레젠테이션</vt:lpstr>
      <vt:lpstr>데이터분석 시연</vt:lpstr>
      <vt:lpstr>프로토타입 구현 및 설명</vt:lpstr>
      <vt:lpstr>PowerPoint 프레젠테이션</vt:lpstr>
      <vt:lpstr>BM 기대효과</vt:lpstr>
      <vt:lpstr>BM 후속모델 개발 요구사항 </vt:lpstr>
      <vt:lpstr>맺음말</vt:lpstr>
      <vt:lpstr>자료 출처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skns</dc:creator>
  <cp:lastModifiedBy>User</cp:lastModifiedBy>
  <cp:revision>301</cp:revision>
  <dcterms:created xsi:type="dcterms:W3CDTF">2014-06-05T06:15:41Z</dcterms:created>
  <dcterms:modified xsi:type="dcterms:W3CDTF">2021-12-14T14:10:15Z</dcterms:modified>
</cp:coreProperties>
</file>

<file path=docProps/thumbnail.jpeg>
</file>